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331" r:id="rId2"/>
    <p:sldId id="257" r:id="rId3"/>
    <p:sldId id="335" r:id="rId4"/>
    <p:sldId id="301" r:id="rId5"/>
    <p:sldId id="338" r:id="rId6"/>
    <p:sldId id="346" r:id="rId7"/>
    <p:sldId id="341" r:id="rId8"/>
    <p:sldId id="349" r:id="rId9"/>
    <p:sldId id="345" r:id="rId10"/>
    <p:sldId id="303" r:id="rId11"/>
    <p:sldId id="329" r:id="rId12"/>
    <p:sldId id="325" r:id="rId13"/>
    <p:sldId id="344" r:id="rId14"/>
    <p:sldId id="343" r:id="rId15"/>
    <p:sldId id="348" r:id="rId16"/>
  </p:sldIdLst>
  <p:sldSz cx="14630400" cy="8229600"/>
  <p:notesSz cx="6858000" cy="1800225"/>
  <p:defaultText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A5FC4E-5272-9EB9-24A8-F447B27DD23E}" v="15" dt="2019-08-06T21:07:52.360"/>
    <p1510:client id="{38DB4A05-FC03-60BB-22AD-5A3443CFC57A}" v="11" dt="2019-08-07T16:57:32.683"/>
    <p1510:client id="{54E72D2E-E0ED-1F36-1276-9DFDCEB0519C}" v="9" dt="2019-08-07T17:00:28.170"/>
    <p1510:client id="{68A6471C-4BBB-AE0B-D648-909412AFC9B7}" v="4" dt="2019-08-07T16:48:16.505"/>
    <p1510:client id="{6D5B2F8D-BD85-E364-A820-DD4B639A14A4}" v="80" dt="2019-08-07T15:49:51.525"/>
    <p1510:client id="{7EB91E07-67F9-B94D-90F5-D1D174B197C9}" v="6465" dt="2019-08-07T17:54:19.971"/>
    <p1510:client id="{8208ACFF-C42A-ED85-C565-C6AD83F3170A}" v="262" dt="2019-08-06T22:00:26.710"/>
    <p1510:client id="{B737D594-0DC7-AA17-09E0-997CA5B73A0D}" v="4" dt="2019-08-07T16:21:32.605"/>
    <p1510:client id="{FAC0871C-9EF3-E464-41E9-BC0726BF6184}" v="6" dt="2019-08-06T23:50:33.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592"/>
        <p:guide pos="4608"/>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E3608-1B94-A740-AC1B-F79631D2E88D}" type="datetimeFigureOut">
              <a:rPr lang="en-US" smtClean="0"/>
              <a:t>8/7/2019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5DC09F-842E-9F47-8B7A-48B8DA9C3177}" type="slidenum">
              <a:rPr lang="en-US" smtClean="0"/>
              <a:t>‹#›</a:t>
            </a:fld>
            <a:endParaRPr lang="en-US"/>
          </a:p>
        </p:txBody>
      </p:sp>
    </p:spTree>
    <p:extLst>
      <p:ext uri="{BB962C8B-B14F-4D97-AF65-F5344CB8AC3E}">
        <p14:creationId xmlns:p14="http://schemas.microsoft.com/office/powerpoint/2010/main" val="2506462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nike.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nike.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Brian- </a:t>
            </a:r>
            <a:r>
              <a:rPr lang="en-US"/>
              <a:t>The previous scenario is an example of a missed purchase opportunity for Nike. </a:t>
            </a:r>
          </a:p>
          <a:p>
            <a:endParaRPr lang="en-US">
              <a:cs typeface="Calibri"/>
            </a:endParaRPr>
          </a:p>
          <a:p>
            <a:r>
              <a:rPr lang="en-US">
                <a:cs typeface="Calibri"/>
              </a:rPr>
              <a:t>As you all saw, Jason was unable to remember the particular model name of his shoes, much less where his shoes were purchased from.</a:t>
            </a:r>
            <a:endParaRPr lang="en-US"/>
          </a:p>
          <a:p>
            <a:endParaRPr lang="en-US">
              <a:cs typeface="Calibri" panose="020F0502020204030204"/>
            </a:endParaRPr>
          </a:p>
          <a:p>
            <a:r>
              <a:rPr lang="en-US"/>
              <a:t>Nike must look to take advantage of any consumer's initial "Wow Factor" when they see a shoe they like, and produce a sales conversion instantly.</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15DC09F-842E-9F47-8B7A-48B8DA9C3177}" type="slidenum">
              <a:rPr lang="en-US" smtClean="0"/>
              <a:t>1</a:t>
            </a:fld>
            <a:endParaRPr lang="en-US"/>
          </a:p>
        </p:txBody>
      </p:sp>
    </p:spTree>
    <p:extLst>
      <p:ext uri="{BB962C8B-B14F-4D97-AF65-F5344CB8AC3E}">
        <p14:creationId xmlns:p14="http://schemas.microsoft.com/office/powerpoint/2010/main" val="872580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Chirag – </a:t>
            </a:r>
          </a:p>
          <a:p>
            <a:endParaRPr lang="en-US"/>
          </a:p>
          <a:p>
            <a:r>
              <a:rPr lang="en-US"/>
              <a:t>3 prong</a:t>
            </a:r>
          </a:p>
        </p:txBody>
      </p:sp>
      <p:sp>
        <p:nvSpPr>
          <p:cNvPr id="4" name="Slide Number Placeholder 3"/>
          <p:cNvSpPr>
            <a:spLocks noGrp="1"/>
          </p:cNvSpPr>
          <p:nvPr>
            <p:ph type="sldNum" sz="quarter" idx="5"/>
          </p:nvPr>
        </p:nvSpPr>
        <p:spPr/>
        <p:txBody>
          <a:bodyPr/>
          <a:lstStyle/>
          <a:p>
            <a:fld id="{015DC09F-842E-9F47-8B7A-48B8DA9C3177}" type="slidenum">
              <a:rPr lang="en-US" smtClean="0"/>
              <a:t>10</a:t>
            </a:fld>
            <a:endParaRPr lang="en-US"/>
          </a:p>
        </p:txBody>
      </p:sp>
    </p:spTree>
    <p:extLst>
      <p:ext uri="{BB962C8B-B14F-4D97-AF65-F5344CB8AC3E}">
        <p14:creationId xmlns:p14="http://schemas.microsoft.com/office/powerpoint/2010/main" val="3504630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Chirag</a:t>
            </a:r>
          </a:p>
          <a:p>
            <a:endParaRPr lang="en-US">
              <a:cs typeface="Calibri"/>
            </a:endParaRPr>
          </a:p>
          <a:p>
            <a:r>
              <a:rPr lang="en-US">
                <a:cs typeface="Calibri"/>
              </a:rPr>
              <a:t>Highlight 3 main milestones</a:t>
            </a:r>
          </a:p>
        </p:txBody>
      </p:sp>
      <p:sp>
        <p:nvSpPr>
          <p:cNvPr id="4" name="Slide Number Placeholder 3"/>
          <p:cNvSpPr>
            <a:spLocks noGrp="1"/>
          </p:cNvSpPr>
          <p:nvPr>
            <p:ph type="sldNum" sz="quarter" idx="5"/>
          </p:nvPr>
        </p:nvSpPr>
        <p:spPr/>
        <p:txBody>
          <a:bodyPr/>
          <a:lstStyle/>
          <a:p>
            <a:fld id="{015DC09F-842E-9F47-8B7A-48B8DA9C3177}" type="slidenum">
              <a:rPr lang="en-US" smtClean="0"/>
              <a:t>11</a:t>
            </a:fld>
            <a:endParaRPr lang="en-US"/>
          </a:p>
        </p:txBody>
      </p:sp>
    </p:spTree>
    <p:extLst>
      <p:ext uri="{BB962C8B-B14F-4D97-AF65-F5344CB8AC3E}">
        <p14:creationId xmlns:p14="http://schemas.microsoft.com/office/powerpoint/2010/main" val="2262800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Chirag</a:t>
            </a:r>
          </a:p>
          <a:p>
            <a:endParaRPr lang="en-US">
              <a:cs typeface="Calibri"/>
            </a:endParaRPr>
          </a:p>
          <a:p>
            <a:r>
              <a:rPr lang="en-US">
                <a:cs typeface="Calibri"/>
              </a:rPr>
              <a:t>Just talk about increase and how it reflects the numbers in the graph</a:t>
            </a:r>
          </a:p>
          <a:p>
            <a:endParaRPr lang="en-US">
              <a:cs typeface="Calibri"/>
            </a:endParaRPr>
          </a:p>
          <a:p>
            <a:r>
              <a:rPr lang="en-US">
                <a:cs typeface="Calibri"/>
              </a:rPr>
              <a:t>1000s of more monthly purchases</a:t>
            </a:r>
          </a:p>
        </p:txBody>
      </p:sp>
      <p:sp>
        <p:nvSpPr>
          <p:cNvPr id="4" name="Slide Number Placeholder 3"/>
          <p:cNvSpPr>
            <a:spLocks noGrp="1"/>
          </p:cNvSpPr>
          <p:nvPr>
            <p:ph type="sldNum" sz="quarter" idx="5"/>
          </p:nvPr>
        </p:nvSpPr>
        <p:spPr/>
        <p:txBody>
          <a:bodyPr/>
          <a:lstStyle/>
          <a:p>
            <a:fld id="{015DC09F-842E-9F47-8B7A-48B8DA9C3177}" type="slidenum">
              <a:rPr lang="en-US" smtClean="0"/>
              <a:t>12</a:t>
            </a:fld>
            <a:endParaRPr lang="en-US"/>
          </a:p>
        </p:txBody>
      </p:sp>
    </p:spTree>
    <p:extLst>
      <p:ext uri="{BB962C8B-B14F-4D97-AF65-F5344CB8AC3E}">
        <p14:creationId xmlns:p14="http://schemas.microsoft.com/office/powerpoint/2010/main" val="3808767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Brian- Our app ties directly into all aspects of Nike's Triple Double Strategic Plan. Nike will double its </a:t>
            </a:r>
            <a:r>
              <a:rPr lang="en-US" b="1" u="sng">
                <a:cs typeface="Calibri"/>
              </a:rPr>
              <a:t>cadence and impact of innovation</a:t>
            </a:r>
            <a:r>
              <a:rPr lang="en-US">
                <a:cs typeface="Calibri"/>
              </a:rPr>
              <a:t> by bringing the revolutionary MARK app to its consumers. Such an innovative digital experience will disrupt the playing field and will set Nike far ahead of its competitors. </a:t>
            </a:r>
          </a:p>
          <a:p>
            <a:r>
              <a:rPr lang="en-US">
                <a:cs typeface="Calibri"/>
              </a:rPr>
              <a:t>Nike will also double its </a:t>
            </a:r>
            <a:r>
              <a:rPr lang="en-US" b="1" u="sng">
                <a:cs typeface="Calibri"/>
              </a:rPr>
              <a:t>direct connections with consumers</a:t>
            </a:r>
            <a:r>
              <a:rPr lang="en-US" b="1">
                <a:cs typeface="Calibri"/>
              </a:rPr>
              <a:t> </a:t>
            </a:r>
            <a:r>
              <a:rPr lang="en-US">
                <a:cs typeface="Calibri"/>
              </a:rPr>
              <a:t>by enhancing and expanding Nike's membership experience on an increasingly global scale. Fueled by the Consumer Direct Offense, Nike will foster its direct-to-consumer pipelines and serve consumers instantly through its app experiences. </a:t>
            </a:r>
          </a:p>
          <a:p>
            <a:r>
              <a:rPr lang="en-US">
                <a:cs typeface="Calibri"/>
              </a:rPr>
              <a:t>Increasing Nike's Innovation and Direct Channels and reaping the benefits will in turn allow Nike to start doubling its</a:t>
            </a:r>
            <a:r>
              <a:rPr lang="en-US" b="1" u="sng">
                <a:cs typeface="Calibri"/>
              </a:rPr>
              <a:t> speed to market</a:t>
            </a:r>
            <a:r>
              <a:rPr lang="en-US">
                <a:cs typeface="Calibri"/>
              </a:rPr>
              <a:t> through investments into its end-to-end digital capabilities to serve the consumer faster. </a:t>
            </a:r>
          </a:p>
          <a:p>
            <a:endParaRPr lang="en-US">
              <a:cs typeface="Calibri"/>
            </a:endParaRPr>
          </a:p>
          <a:p>
            <a:endParaRPr lang="en-US" b="1" u="sng">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15DC09F-842E-9F47-8B7A-48B8DA9C3177}" type="slidenum">
              <a:rPr lang="en-US" smtClean="0"/>
              <a:t>13</a:t>
            </a:fld>
            <a:endParaRPr lang="en-US"/>
          </a:p>
        </p:txBody>
      </p:sp>
    </p:spTree>
    <p:extLst>
      <p:ext uri="{BB962C8B-B14F-4D97-AF65-F5344CB8AC3E}">
        <p14:creationId xmlns:p14="http://schemas.microsoft.com/office/powerpoint/2010/main" val="285012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Steph</a:t>
            </a:r>
          </a:p>
        </p:txBody>
      </p:sp>
      <p:sp>
        <p:nvSpPr>
          <p:cNvPr id="4" name="Slide Number Placeholder 3"/>
          <p:cNvSpPr>
            <a:spLocks noGrp="1"/>
          </p:cNvSpPr>
          <p:nvPr>
            <p:ph type="sldNum" sz="quarter" idx="5"/>
          </p:nvPr>
        </p:nvSpPr>
        <p:spPr/>
        <p:txBody>
          <a:bodyPr/>
          <a:lstStyle/>
          <a:p>
            <a:fld id="{015DC09F-842E-9F47-8B7A-48B8DA9C3177}" type="slidenum">
              <a:rPr lang="en-US" smtClean="0"/>
              <a:t>14</a:t>
            </a:fld>
            <a:endParaRPr lang="en-US"/>
          </a:p>
        </p:txBody>
      </p:sp>
    </p:spTree>
    <p:extLst>
      <p:ext uri="{BB962C8B-B14F-4D97-AF65-F5344CB8AC3E}">
        <p14:creationId xmlns:p14="http://schemas.microsoft.com/office/powerpoint/2010/main" val="786630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15DC09F-842E-9F47-8B7A-48B8DA9C3177}" type="slidenum">
              <a:rPr lang="en-US" smtClean="0"/>
              <a:t>15</a:t>
            </a:fld>
            <a:endParaRPr lang="en-US"/>
          </a:p>
        </p:txBody>
      </p:sp>
    </p:spTree>
    <p:extLst>
      <p:ext uri="{BB962C8B-B14F-4D97-AF65-F5344CB8AC3E}">
        <p14:creationId xmlns:p14="http://schemas.microsoft.com/office/powerpoint/2010/main" val="298208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bring to you today, our team's product, the revolutionary Mark app. MUST ACQUIRE RECENT KICKS</a:t>
            </a:r>
            <a:endParaRPr lang="en-US"/>
          </a:p>
          <a:p>
            <a:endParaRPr lang="en-US"/>
          </a:p>
          <a:p>
            <a:r>
              <a:rPr lang="en-US"/>
              <a:t>Our MARK app would address the specific use case of an individual seeing someone wearing a cool Nike shoe and streamlining them to purchasing that shoe instantly.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15DC09F-842E-9F47-8B7A-48B8DA9C3177}" type="slidenum">
              <a:rPr lang="en-US" smtClean="0"/>
              <a:t>2</a:t>
            </a:fld>
            <a:endParaRPr lang="en-US"/>
          </a:p>
        </p:txBody>
      </p:sp>
    </p:spTree>
    <p:extLst>
      <p:ext uri="{BB962C8B-B14F-4D97-AF65-F5344CB8AC3E}">
        <p14:creationId xmlns:p14="http://schemas.microsoft.com/office/powerpoint/2010/main" val="2688898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Kami – </a:t>
            </a:r>
          </a:p>
          <a:p>
            <a:r>
              <a:rPr lang="en-US" sz="1200" b="0" i="0" kern="1200">
                <a:solidFill>
                  <a:schemeClr val="tx1"/>
                </a:solidFill>
                <a:effectLst/>
                <a:latin typeface="+mn-lt"/>
                <a:ea typeface="+mn-ea"/>
                <a:cs typeface="+mn-cs"/>
              </a:rPr>
              <a:t>Footwear is Nike’s greatest source of revenue. Here are the numbers reflecting footwear revenue in the different geos for FY19. Behind these numbers, however, we still see a challenge for Nike and opportunity for innovation.</a:t>
            </a:r>
          </a:p>
          <a:p>
            <a:br>
              <a:rPr lang="en-US"/>
            </a:br>
            <a:endParaRPr lang="en-US"/>
          </a:p>
        </p:txBody>
      </p:sp>
      <p:sp>
        <p:nvSpPr>
          <p:cNvPr id="4" name="Slide Number Placeholder 3"/>
          <p:cNvSpPr>
            <a:spLocks noGrp="1"/>
          </p:cNvSpPr>
          <p:nvPr>
            <p:ph type="sldNum" sz="quarter" idx="5"/>
          </p:nvPr>
        </p:nvSpPr>
        <p:spPr/>
        <p:txBody>
          <a:bodyPr/>
          <a:lstStyle/>
          <a:p>
            <a:fld id="{015DC09F-842E-9F47-8B7A-48B8DA9C3177}" type="slidenum">
              <a:rPr lang="en-US" smtClean="0"/>
              <a:t>3</a:t>
            </a:fld>
            <a:endParaRPr lang="en-US"/>
          </a:p>
        </p:txBody>
      </p:sp>
    </p:spTree>
    <p:extLst>
      <p:ext uri="{BB962C8B-B14F-4D97-AF65-F5344CB8AC3E}">
        <p14:creationId xmlns:p14="http://schemas.microsoft.com/office/powerpoint/2010/main" val="2569622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Kami – </a:t>
            </a:r>
          </a:p>
          <a:p>
            <a:r>
              <a:rPr lang="en-US" sz="1200" b="0" i="0" kern="1200">
                <a:solidFill>
                  <a:schemeClr val="tx1"/>
                </a:solidFill>
                <a:effectLst/>
                <a:latin typeface="+mn-lt"/>
                <a:ea typeface="+mn-ea"/>
                <a:cs typeface="+mn-cs"/>
              </a:rPr>
              <a:t>With these monthly averages, we see an area for huge possible improvement. Mobile traffic to </a:t>
            </a:r>
            <a:r>
              <a:rPr lang="en-US" sz="1200" b="0" i="0" u="none" strike="noStrike" kern="1200">
                <a:solidFill>
                  <a:schemeClr val="tx1"/>
                </a:solidFill>
                <a:effectLst/>
                <a:latin typeface="+mn-lt"/>
                <a:ea typeface="+mn-ea"/>
                <a:cs typeface="+mn-cs"/>
                <a:hlinkClick r:id="rId3"/>
              </a:rPr>
              <a:t>Nike.com</a:t>
            </a:r>
            <a:r>
              <a:rPr lang="en-US" sz="1200" b="0" i="0" kern="1200">
                <a:solidFill>
                  <a:schemeClr val="tx1"/>
                </a:solidFill>
                <a:effectLst/>
                <a:latin typeface="+mn-lt"/>
                <a:ea typeface="+mn-ea"/>
                <a:cs typeface="+mn-cs"/>
              </a:rPr>
              <a:t> is much higher than desktop, yet its conversion rate is way lower. This translates to 56 thousand purchases on desktop, and only 15 thousand on mobile per month.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If MARK can help increase mobile conversion rate to just 0.75% or 1%, this still translates to tens of thousands more purchases per month. Now John will explain of how we’ve worked towards this solution.</a:t>
            </a:r>
            <a:endParaRPr lang="en-US"/>
          </a:p>
        </p:txBody>
      </p:sp>
      <p:sp>
        <p:nvSpPr>
          <p:cNvPr id="4" name="Slide Number Placeholder 3"/>
          <p:cNvSpPr>
            <a:spLocks noGrp="1"/>
          </p:cNvSpPr>
          <p:nvPr>
            <p:ph type="sldNum" sz="quarter" idx="5"/>
          </p:nvPr>
        </p:nvSpPr>
        <p:spPr/>
        <p:txBody>
          <a:bodyPr/>
          <a:lstStyle/>
          <a:p>
            <a:fld id="{015DC09F-842E-9F47-8B7A-48B8DA9C3177}" type="slidenum">
              <a:rPr lang="en-US" smtClean="0"/>
              <a:t>4</a:t>
            </a:fld>
            <a:endParaRPr lang="en-US"/>
          </a:p>
        </p:txBody>
      </p:sp>
    </p:spTree>
    <p:extLst>
      <p:ext uri="{BB962C8B-B14F-4D97-AF65-F5344CB8AC3E}">
        <p14:creationId xmlns:p14="http://schemas.microsoft.com/office/powerpoint/2010/main" val="2963197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John</a:t>
            </a:r>
          </a:p>
          <a:p>
            <a:r>
              <a:rPr lang="en-US">
                <a:cs typeface="Calibri"/>
              </a:rPr>
              <a:t>- Here are the technologies we used for our full stack implementation. We developed with Swift 5 on the latest beta of </a:t>
            </a:r>
            <a:r>
              <a:rPr lang="en-US" err="1">
                <a:cs typeface="Calibri"/>
              </a:rPr>
              <a:t>Xcode</a:t>
            </a:r>
            <a:r>
              <a:rPr lang="en-US">
                <a:cs typeface="Calibri"/>
              </a:rPr>
              <a:t> which comes with </a:t>
            </a:r>
            <a:r>
              <a:rPr lang="en-US" err="1">
                <a:cs typeface="Calibri"/>
              </a:rPr>
              <a:t>ARkit</a:t>
            </a:r>
            <a:r>
              <a:rPr lang="en-US">
                <a:cs typeface="Calibri"/>
              </a:rPr>
              <a:t> 3.0 pre-installed. </a:t>
            </a:r>
            <a:r>
              <a:rPr lang="en-US"/>
              <a:t>Scanning of shoes was made possible with Apple's 3D scanning app that allows a user to define a bounding box, scan all sides of a shoe and generate a 3D point cloud model.</a:t>
            </a:r>
            <a:r>
              <a:rPr lang="en-US">
                <a:cs typeface="Calibri"/>
              </a:rPr>
              <a:t> This new feature is called 3D Object Detection which I will now proceed to showcase with a </a:t>
            </a:r>
            <a:r>
              <a:rPr lang="en-US" b="1" i="1" u="sng">
                <a:cs typeface="Calibri"/>
              </a:rPr>
              <a:t>live demo</a:t>
            </a:r>
            <a:r>
              <a:rPr lang="en-US" i="1" u="sng">
                <a:cs typeface="Calibri"/>
              </a:rPr>
              <a:t>.</a:t>
            </a:r>
            <a:r>
              <a:rPr lang="en-US">
                <a:cs typeface="Calibri"/>
              </a:rPr>
              <a:t> </a:t>
            </a:r>
          </a:p>
        </p:txBody>
      </p:sp>
      <p:sp>
        <p:nvSpPr>
          <p:cNvPr id="4" name="Slide Number Placeholder 3"/>
          <p:cNvSpPr>
            <a:spLocks noGrp="1"/>
          </p:cNvSpPr>
          <p:nvPr>
            <p:ph type="sldNum" sz="quarter" idx="5"/>
          </p:nvPr>
        </p:nvSpPr>
        <p:spPr/>
        <p:txBody>
          <a:bodyPr/>
          <a:lstStyle/>
          <a:p>
            <a:fld id="{015DC09F-842E-9F47-8B7A-48B8DA9C3177}" type="slidenum">
              <a:rPr lang="en-US" smtClean="0"/>
              <a:t>5</a:t>
            </a:fld>
            <a:endParaRPr lang="en-US"/>
          </a:p>
        </p:txBody>
      </p:sp>
    </p:spTree>
    <p:extLst>
      <p:ext uri="{BB962C8B-B14F-4D97-AF65-F5344CB8AC3E}">
        <p14:creationId xmlns:p14="http://schemas.microsoft.com/office/powerpoint/2010/main" val="389681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John</a:t>
            </a:r>
          </a:p>
          <a:p>
            <a:r>
              <a:rPr lang="en-US">
                <a:cs typeface="Calibri"/>
              </a:rPr>
              <a:t>-</a:t>
            </a:r>
            <a:r>
              <a:rPr lang="en-US"/>
              <a:t>  As the app boots up, you can see that it is detecting the feature points on the shoe such as color and shape. This is then send to our backend which is analyzing if the shoe is registered scan from our database. The result once it is done is that a pop up will appear indicating the shoe name, color, and image. </a:t>
            </a:r>
            <a:endParaRPr lang="en-US">
              <a:cs typeface="Calibri"/>
            </a:endParaRPr>
          </a:p>
          <a:p>
            <a:endParaRPr lang="en-US"/>
          </a:p>
          <a:p>
            <a:r>
              <a:rPr lang="en-US"/>
              <a:t>We've also implemented a button that when clicked, takes you directly to the nike.com product page of the shoe. You can then login with your Nike+ account, select your shoe size, I'm a big boy size 13, and add to your cart for checkout. This can work with multiple shoes as shown above on the screen. Our vision is that this can be implemented as a feature in the current Nike app. Now that you've seen our technology, let's revisit Jason's problem with </a:t>
            </a:r>
            <a:r>
              <a:rPr lang="en-US" b="1" i="1" u="sng"/>
              <a:t>Stephanie, who has our app installed</a:t>
            </a:r>
            <a:r>
              <a:rPr lang="en-US"/>
              <a: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15DC09F-842E-9F47-8B7A-48B8DA9C3177}" type="slidenum">
              <a:rPr lang="en-US" smtClean="0"/>
              <a:t>6</a:t>
            </a:fld>
            <a:endParaRPr lang="en-US"/>
          </a:p>
        </p:txBody>
      </p:sp>
    </p:spTree>
    <p:extLst>
      <p:ext uri="{BB962C8B-B14F-4D97-AF65-F5344CB8AC3E}">
        <p14:creationId xmlns:p14="http://schemas.microsoft.com/office/powerpoint/2010/main" val="86397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015DC09F-842E-9F47-8B7A-48B8DA9C3177}" type="slidenum">
              <a:rPr lang="en-US" smtClean="0"/>
              <a:t>7</a:t>
            </a:fld>
            <a:endParaRPr lang="en-US"/>
          </a:p>
        </p:txBody>
      </p:sp>
    </p:spTree>
    <p:extLst>
      <p:ext uri="{BB962C8B-B14F-4D97-AF65-F5344CB8AC3E}">
        <p14:creationId xmlns:p14="http://schemas.microsoft.com/office/powerpoint/2010/main" val="581540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John</a:t>
            </a:r>
          </a:p>
          <a:p>
            <a:pPr marL="171450" indent="-171450">
              <a:buFontTx/>
              <a:buChar char="-"/>
            </a:pPr>
            <a:r>
              <a:rPr lang="en-US">
                <a:cs typeface="Calibri"/>
              </a:rPr>
              <a:t>And then as a fun little Easter egg, this is what happens when you try to scan a certain competitor's shoe *play video*</a:t>
            </a:r>
          </a:p>
          <a:p>
            <a:pPr marL="171450" indent="-171450">
              <a:buFontTx/>
              <a:buChar char="-"/>
            </a:pPr>
            <a:endParaRPr lang="en-US">
              <a:cs typeface="Calibri"/>
            </a:endParaRPr>
          </a:p>
          <a:p>
            <a:pPr marL="171450" indent="-171450">
              <a:buFontTx/>
              <a:buChar char="-"/>
            </a:pPr>
            <a:r>
              <a:rPr lang="en-US">
                <a:cs typeface="Calibri"/>
              </a:rPr>
              <a:t>Link to this video if </a:t>
            </a:r>
            <a:r>
              <a:rPr lang="en-US" err="1">
                <a:cs typeface="Calibri"/>
              </a:rPr>
              <a:t>youtube</a:t>
            </a:r>
            <a:r>
              <a:rPr lang="en-US">
                <a:cs typeface="Calibri"/>
              </a:rPr>
              <a:t> link is needed: https://</a:t>
            </a:r>
            <a:r>
              <a:rPr lang="en-US" err="1">
                <a:cs typeface="Calibri"/>
              </a:rPr>
              <a:t>youtu.be</a:t>
            </a:r>
            <a:r>
              <a:rPr lang="en-US">
                <a:cs typeface="Calibri"/>
              </a:rPr>
              <a:t>/77DDUVk_YxE</a:t>
            </a:r>
          </a:p>
          <a:p>
            <a:pPr marL="171450" indent="-171450">
              <a:buFontTx/>
              <a:buChar char="-"/>
            </a:pPr>
            <a:endParaRPr lang="en-US">
              <a:cs typeface="Calibri"/>
            </a:endParaRPr>
          </a:p>
        </p:txBody>
      </p:sp>
      <p:sp>
        <p:nvSpPr>
          <p:cNvPr id="4" name="Slide Number Placeholder 3"/>
          <p:cNvSpPr>
            <a:spLocks noGrp="1"/>
          </p:cNvSpPr>
          <p:nvPr>
            <p:ph type="sldNum" sz="quarter" idx="5"/>
          </p:nvPr>
        </p:nvSpPr>
        <p:spPr/>
        <p:txBody>
          <a:bodyPr/>
          <a:lstStyle/>
          <a:p>
            <a:fld id="{015DC09F-842E-9F47-8B7A-48B8DA9C3177}" type="slidenum">
              <a:rPr lang="en-US" smtClean="0"/>
              <a:t>8</a:t>
            </a:fld>
            <a:endParaRPr lang="en-US"/>
          </a:p>
        </p:txBody>
      </p:sp>
    </p:spTree>
    <p:extLst>
      <p:ext uri="{BB962C8B-B14F-4D97-AF65-F5344CB8AC3E}">
        <p14:creationId xmlns:p14="http://schemas.microsoft.com/office/powerpoint/2010/main" val="104465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Kami – </a:t>
            </a:r>
          </a:p>
          <a:p>
            <a:r>
              <a:rPr lang="en-US" sz="1200" b="0" i="0" kern="1200">
                <a:solidFill>
                  <a:schemeClr val="tx1"/>
                </a:solidFill>
                <a:effectLst/>
                <a:latin typeface="+mn-lt"/>
                <a:ea typeface="+mn-ea"/>
                <a:cs typeface="+mn-cs"/>
              </a:rPr>
              <a:t>We see our app as having 3 major impacts on Nike.</a:t>
            </a:r>
            <a:br>
              <a:rPr lang="en-US"/>
            </a:br>
            <a:endParaRPr lang="en-US"/>
          </a:p>
          <a:p>
            <a:r>
              <a:rPr lang="en-US" sz="1200" b="0" i="0" kern="1200">
                <a:solidFill>
                  <a:schemeClr val="tx1"/>
                </a:solidFill>
                <a:effectLst/>
                <a:latin typeface="+mn-lt"/>
                <a:ea typeface="+mn-ea"/>
                <a:cs typeface="+mn-cs"/>
              </a:rPr>
              <a:t>First, we’ll increase traffic to </a:t>
            </a:r>
            <a:r>
              <a:rPr lang="en-US" sz="1200" b="0" i="0" u="none" strike="noStrike" kern="1200">
                <a:solidFill>
                  <a:schemeClr val="tx1"/>
                </a:solidFill>
                <a:effectLst/>
                <a:latin typeface="+mn-lt"/>
                <a:ea typeface="+mn-ea"/>
                <a:cs typeface="+mn-cs"/>
                <a:hlinkClick r:id="rId3"/>
              </a:rPr>
              <a:t>Nike.com</a:t>
            </a:r>
            <a:r>
              <a:rPr lang="en-US" sz="1200" b="0" i="0" kern="1200">
                <a:solidFill>
                  <a:schemeClr val="tx1"/>
                </a:solidFill>
                <a:effectLst/>
                <a:latin typeface="+mn-lt"/>
                <a:ea typeface="+mn-ea"/>
                <a:cs typeface="+mn-cs"/>
              </a:rPr>
              <a:t> at specific PDPs. The app points a user directly to </a:t>
            </a:r>
            <a:r>
              <a:rPr lang="en-US" sz="1200" b="0" i="0" u="none" strike="noStrike" kern="1200">
                <a:solidFill>
                  <a:schemeClr val="tx1"/>
                </a:solidFill>
                <a:effectLst/>
                <a:latin typeface="+mn-lt"/>
                <a:ea typeface="+mn-ea"/>
                <a:cs typeface="+mn-cs"/>
                <a:hlinkClick r:id="rId3"/>
              </a:rPr>
              <a:t>Nike.com</a:t>
            </a:r>
            <a:r>
              <a:rPr lang="en-US" sz="1200" b="0" i="0" kern="1200">
                <a:solidFill>
                  <a:schemeClr val="tx1"/>
                </a:solidFill>
                <a:effectLst/>
                <a:latin typeface="+mn-lt"/>
                <a:ea typeface="+mn-ea"/>
                <a:cs typeface="+mn-cs"/>
              </a:rPr>
              <a:t>, eliminating the frequency at which customers start searching for shoes on other websites.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Second, this app supports Nike’s customers by reducing search time. In the same moment of a customer’s first impression of a product, they now have the ability to instantly make a purchase, for the fastest, most direct shopping experience possible.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Lastly, MARK helps Nike continue pushing its brand as an emerging technology company. Nike will be the first apparel brand to integrate object recognition into its shopping experience. Integrating a feature like this will be extremely advantageous to Nike’s technology reputation and allow Nike to set a precedent among competitor brands. Even if the user decides not to purchase, they’ve learned more about a new Nike shoe. This is a great benefit for Nike’s product visibility and brand reach.</a:t>
            </a:r>
            <a:endParaRPr lang="en-US">
              <a:cs typeface="Calibri"/>
            </a:endParaRPr>
          </a:p>
        </p:txBody>
      </p:sp>
      <p:sp>
        <p:nvSpPr>
          <p:cNvPr id="4" name="Slide Number Placeholder 3"/>
          <p:cNvSpPr>
            <a:spLocks noGrp="1"/>
          </p:cNvSpPr>
          <p:nvPr>
            <p:ph type="sldNum" sz="quarter" idx="5"/>
          </p:nvPr>
        </p:nvSpPr>
        <p:spPr/>
        <p:txBody>
          <a:bodyPr/>
          <a:lstStyle/>
          <a:p>
            <a:fld id="{015DC09F-842E-9F47-8B7A-48B8DA9C3177}" type="slidenum">
              <a:rPr lang="en-US" smtClean="0"/>
              <a:t>9</a:t>
            </a:fld>
            <a:endParaRPr lang="en-US"/>
          </a:p>
        </p:txBody>
      </p:sp>
    </p:spTree>
    <p:extLst>
      <p:ext uri="{BB962C8B-B14F-4D97-AF65-F5344CB8AC3E}">
        <p14:creationId xmlns:p14="http://schemas.microsoft.com/office/powerpoint/2010/main" val="3722836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Technology_Template_BGs.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7" name="Title Placeholder 1"/>
          <p:cNvSpPr>
            <a:spLocks noGrp="1"/>
          </p:cNvSpPr>
          <p:nvPr>
            <p:ph type="title"/>
          </p:nvPr>
        </p:nvSpPr>
        <p:spPr>
          <a:xfrm>
            <a:off x="289297" y="207974"/>
            <a:ext cx="13167360" cy="859360"/>
          </a:xfrm>
          <a:prstGeom prst="rect">
            <a:avLst/>
          </a:prstGeom>
        </p:spPr>
        <p:txBody>
          <a:bodyPr vert="horz" lIns="130622" tIns="65311" rIns="130622" bIns="65311" rtlCol="0" anchor="ctr">
            <a:normAutofit/>
          </a:bodyPr>
          <a:lstStyle/>
          <a:p>
            <a:r>
              <a:rPr lang="en-US"/>
              <a:t>CLICK TO EDIT TITLE</a:t>
            </a:r>
          </a:p>
        </p:txBody>
      </p:sp>
      <p:sp>
        <p:nvSpPr>
          <p:cNvPr id="9" name="Slide Number Placeholder 5"/>
          <p:cNvSpPr>
            <a:spLocks noGrp="1"/>
          </p:cNvSpPr>
          <p:nvPr>
            <p:ph type="sldNum" sz="quarter" idx="4"/>
          </p:nvPr>
        </p:nvSpPr>
        <p:spPr>
          <a:xfrm>
            <a:off x="13547445" y="7344037"/>
            <a:ext cx="672579" cy="438150"/>
          </a:xfrm>
          <a:prstGeom prst="rect">
            <a:avLst/>
          </a:prstGeom>
        </p:spPr>
        <p:txBody>
          <a:bodyPr vert="horz" lIns="146304" tIns="73152" rIns="146304" bIns="73152" rtlCol="0" anchor="ctr"/>
          <a:lstStyle>
            <a:lvl1pPr algn="ctr">
              <a:defRPr sz="1800" b="0" i="0">
                <a:solidFill>
                  <a:srgbClr val="FFFFFF"/>
                </a:solidFill>
                <a:latin typeface="Arial Narrow"/>
                <a:cs typeface="Arial Narrow"/>
              </a:defRPr>
            </a:lvl1pPr>
          </a:lstStyle>
          <a:p>
            <a:fld id="{773B9F58-8792-446E-952C-2331CBF33182}" type="slidenum">
              <a:rPr lang="en-US" smtClean="0"/>
              <a:pPr/>
              <a:t>‹#›</a:t>
            </a:fld>
            <a:endParaRPr lang="en-US"/>
          </a:p>
        </p:txBody>
      </p:sp>
    </p:spTree>
    <p:extLst>
      <p:ext uri="{BB962C8B-B14F-4D97-AF65-F5344CB8AC3E}">
        <p14:creationId xmlns:p14="http://schemas.microsoft.com/office/powerpoint/2010/main" val="1896361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descr="Technology_Template_BGs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8" name="Slide Number Placeholder 5"/>
          <p:cNvSpPr>
            <a:spLocks noGrp="1"/>
          </p:cNvSpPr>
          <p:nvPr>
            <p:ph type="sldNum" sz="quarter" idx="4"/>
          </p:nvPr>
        </p:nvSpPr>
        <p:spPr>
          <a:xfrm>
            <a:off x="13547445" y="7344037"/>
            <a:ext cx="672579" cy="438150"/>
          </a:xfrm>
          <a:prstGeom prst="rect">
            <a:avLst/>
          </a:prstGeom>
        </p:spPr>
        <p:txBody>
          <a:bodyPr vert="horz" lIns="146304" tIns="73152" rIns="146304" bIns="73152" rtlCol="0" anchor="ctr"/>
          <a:lstStyle>
            <a:lvl1pPr algn="ctr">
              <a:defRPr sz="1800" b="0" i="0">
                <a:solidFill>
                  <a:srgbClr val="FFFFFF"/>
                </a:solidFill>
                <a:latin typeface="Arial Narrow"/>
                <a:cs typeface="Arial Narrow"/>
              </a:defRPr>
            </a:lvl1pPr>
          </a:lstStyle>
          <a:p>
            <a:fld id="{773B9F58-8792-446E-952C-2331CBF33182}" type="slidenum">
              <a:rPr lang="en-US" smtClean="0"/>
              <a:pPr/>
              <a:t>‹#›</a:t>
            </a:fld>
            <a:endParaRPr lang="en-US"/>
          </a:p>
        </p:txBody>
      </p:sp>
    </p:spTree>
    <p:extLst>
      <p:ext uri="{BB962C8B-B14F-4D97-AF65-F5344CB8AC3E}">
        <p14:creationId xmlns:p14="http://schemas.microsoft.com/office/powerpoint/2010/main" val="3929731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4223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9297" y="207974"/>
            <a:ext cx="13167360" cy="859360"/>
          </a:xfrm>
          <a:prstGeom prst="rect">
            <a:avLst/>
          </a:prstGeom>
        </p:spPr>
        <p:txBody>
          <a:bodyPr vert="horz" lIns="130622" tIns="65311" rIns="130622" bIns="65311" rtlCol="0" anchor="ctr">
            <a:normAutofit/>
          </a:bodyPr>
          <a:lstStyle/>
          <a:p>
            <a:r>
              <a:rPr lang="en-US"/>
              <a:t>CLICK TO EDIT TITLE</a:t>
            </a:r>
          </a:p>
        </p:txBody>
      </p:sp>
      <p:sp>
        <p:nvSpPr>
          <p:cNvPr id="6" name="Slide Number Placeholder 5"/>
          <p:cNvSpPr>
            <a:spLocks noGrp="1"/>
          </p:cNvSpPr>
          <p:nvPr>
            <p:ph type="sldNum" sz="quarter" idx="4"/>
          </p:nvPr>
        </p:nvSpPr>
        <p:spPr>
          <a:xfrm>
            <a:off x="13537723" y="7354502"/>
            <a:ext cx="644883" cy="438150"/>
          </a:xfrm>
          <a:prstGeom prst="rect">
            <a:avLst/>
          </a:prstGeom>
        </p:spPr>
        <p:txBody>
          <a:bodyPr vert="horz" lIns="130622" tIns="65311" rIns="130622" bIns="65311" rtlCol="0" anchor="ctr"/>
          <a:lstStyle>
            <a:lvl1pPr algn="ctr">
              <a:defRPr sz="1700" b="1" i="0">
                <a:solidFill>
                  <a:schemeClr val="bg1"/>
                </a:solidFill>
                <a:latin typeface="Arial Narrow"/>
                <a:cs typeface="Arial Narrow"/>
              </a:defRPr>
            </a:lvl1pPr>
          </a:lstStyle>
          <a:p>
            <a:fld id="{AB42828F-BA9D-254A-8DCF-97B2E31CEEE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986652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653110" rtl="0" eaLnBrk="1" latinLnBrk="0" hangingPunct="1">
        <a:spcBef>
          <a:spcPct val="0"/>
        </a:spcBef>
        <a:buNone/>
        <a:defRPr sz="4000" kern="1200" baseline="0">
          <a:solidFill>
            <a:schemeClr val="tx1"/>
          </a:solidFill>
          <a:latin typeface="Futura ND for Nike 365 Cn XBd"/>
          <a:ea typeface="+mj-ea"/>
          <a:cs typeface="Futura ND for Nike 365 Cn XBd"/>
        </a:defRPr>
      </a:lvl1pPr>
    </p:titleStyle>
    <p:bodyStyle>
      <a:lvl1pPr marL="489833" indent="-489833" algn="l" defTabSz="653110" rtl="0" eaLnBrk="1" latinLnBrk="0" hangingPunct="1">
        <a:spcBef>
          <a:spcPct val="20000"/>
        </a:spcBef>
        <a:buFont typeface="Arial"/>
        <a:buChar char="•"/>
        <a:defRPr sz="4600" kern="1200">
          <a:solidFill>
            <a:schemeClr val="tx1"/>
          </a:solidFill>
          <a:latin typeface="+mn-lt"/>
          <a:ea typeface="+mn-ea"/>
          <a:cs typeface="+mn-cs"/>
        </a:defRPr>
      </a:lvl1pPr>
      <a:lvl2pPr marL="1061304" indent="-408194" algn="l" defTabSz="653110" rtl="0" eaLnBrk="1" latinLnBrk="0" hangingPunct="1">
        <a:spcBef>
          <a:spcPct val="20000"/>
        </a:spcBef>
        <a:buFont typeface="Arial"/>
        <a:buChar char="–"/>
        <a:defRPr sz="4000" kern="1200">
          <a:solidFill>
            <a:schemeClr val="tx1"/>
          </a:solidFill>
          <a:latin typeface="+mn-lt"/>
          <a:ea typeface="+mn-ea"/>
          <a:cs typeface="+mn-cs"/>
        </a:defRPr>
      </a:lvl2pPr>
      <a:lvl3pPr marL="1632776" indent="-326555" algn="l" defTabSz="653110" rtl="0" eaLnBrk="1" latinLnBrk="0" hangingPunct="1">
        <a:spcBef>
          <a:spcPct val="20000"/>
        </a:spcBef>
        <a:buFont typeface="Arial"/>
        <a:buChar char="•"/>
        <a:defRPr sz="3400" kern="1200">
          <a:solidFill>
            <a:schemeClr val="tx1"/>
          </a:solidFill>
          <a:latin typeface="+mn-lt"/>
          <a:ea typeface="+mn-ea"/>
          <a:cs typeface="+mn-cs"/>
        </a:defRPr>
      </a:lvl3pPr>
      <a:lvl4pPr marL="2285886" indent="-326555" algn="l" defTabSz="653110" rtl="0" eaLnBrk="1" latinLnBrk="0" hangingPunct="1">
        <a:spcBef>
          <a:spcPct val="20000"/>
        </a:spcBef>
        <a:buFont typeface="Arial"/>
        <a:buChar char="–"/>
        <a:defRPr sz="2900" kern="1200">
          <a:solidFill>
            <a:schemeClr val="tx1"/>
          </a:solidFill>
          <a:latin typeface="+mn-lt"/>
          <a:ea typeface="+mn-ea"/>
          <a:cs typeface="+mn-cs"/>
        </a:defRPr>
      </a:lvl4pPr>
      <a:lvl5pPr marL="2938996" indent="-326555" algn="l" defTabSz="653110" rtl="0" eaLnBrk="1" latinLnBrk="0" hangingPunct="1">
        <a:spcBef>
          <a:spcPct val="20000"/>
        </a:spcBef>
        <a:buFont typeface="Arial"/>
        <a:buChar char="»"/>
        <a:defRPr sz="2900" kern="1200">
          <a:solidFill>
            <a:schemeClr val="tx1"/>
          </a:solidFill>
          <a:latin typeface="+mn-lt"/>
          <a:ea typeface="+mn-ea"/>
          <a:cs typeface="+mn-cs"/>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jpeg"/><Relationship Id="rId3" Type="http://schemas.openxmlformats.org/officeDocument/2006/relationships/image" Target="../media/image6.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ideo" Target="https://www.youtube.com/embed/IEk2KETsuFo?feature=oembed" TargetMode="External"/><Relationship Id="rId5" Type="http://schemas.openxmlformats.org/officeDocument/2006/relationships/image" Target="../media/image13.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A071F7-3A04-F74B-A762-DE6E11E98AEE}"/>
              </a:ext>
            </a:extLst>
          </p:cNvPr>
          <p:cNvPicPr>
            <a:picLocks noChangeAspect="1"/>
          </p:cNvPicPr>
          <p:nvPr/>
        </p:nvPicPr>
        <p:blipFill rotWithShape="1">
          <a:blip r:embed="rId3"/>
          <a:srcRect l="197" t="4344" r="-197" b="5452"/>
          <a:stretch/>
        </p:blipFill>
        <p:spPr>
          <a:xfrm>
            <a:off x="9597976" y="1802217"/>
            <a:ext cx="3735277" cy="4204737"/>
          </a:xfrm>
          <a:prstGeom prst="rect">
            <a:avLst/>
          </a:prstGeom>
        </p:spPr>
      </p:pic>
      <p:pic>
        <p:nvPicPr>
          <p:cNvPr id="8" name="Picture 8" descr="A picture containing person, outdoor, ground&#10;&#10;Description generated with very high confidence">
            <a:extLst>
              <a:ext uri="{FF2B5EF4-FFF2-40B4-BE49-F238E27FC236}">
                <a16:creationId xmlns:a16="http://schemas.microsoft.com/office/drawing/2014/main" id="{0AAED9E3-11F9-4F6C-904D-F95A9EC89A9A}"/>
              </a:ext>
            </a:extLst>
          </p:cNvPr>
          <p:cNvPicPr>
            <a:picLocks noChangeAspect="1"/>
          </p:cNvPicPr>
          <p:nvPr/>
        </p:nvPicPr>
        <p:blipFill rotWithShape="1">
          <a:blip r:embed="rId4"/>
          <a:srcRect l="-72" t="7035" r="-190" b="18491"/>
          <a:stretch/>
        </p:blipFill>
        <p:spPr>
          <a:xfrm>
            <a:off x="1287745" y="1802218"/>
            <a:ext cx="3744679" cy="4204737"/>
          </a:xfrm>
          <a:prstGeom prst="rect">
            <a:avLst/>
          </a:prstGeom>
        </p:spPr>
      </p:pic>
      <p:pic>
        <p:nvPicPr>
          <p:cNvPr id="3" name="Picture 2" descr="Sp16_NSW_Nike_Tech_Hypermesh_Vest_01.jpg"/>
          <p:cNvPicPr>
            <a:picLocks noChangeAspect="1"/>
          </p:cNvPicPr>
          <p:nvPr/>
        </p:nvPicPr>
        <p:blipFill rotWithShape="1">
          <a:blip r:embed="rId5">
            <a:extLst>
              <a:ext uri="{28A0092B-C50C-407E-A947-70E740481C1C}">
                <a14:useLocalDpi xmlns:a14="http://schemas.microsoft.com/office/drawing/2010/main" val="0"/>
              </a:ext>
            </a:extLst>
          </a:blip>
          <a:srcRect l="15040" r="19783"/>
          <a:stretch/>
        </p:blipFill>
        <p:spPr>
          <a:xfrm>
            <a:off x="5443874" y="1804107"/>
            <a:ext cx="3742653" cy="4214838"/>
          </a:xfrm>
          <a:prstGeom prst="rect">
            <a:avLst/>
          </a:prstGeom>
        </p:spPr>
      </p:pic>
      <p:sp>
        <p:nvSpPr>
          <p:cNvPr id="2" name="Title 1"/>
          <p:cNvSpPr>
            <a:spLocks noGrp="1"/>
          </p:cNvSpPr>
          <p:nvPr>
            <p:ph type="title"/>
          </p:nvPr>
        </p:nvSpPr>
        <p:spPr/>
        <p:txBody>
          <a:bodyPr>
            <a:noAutofit/>
          </a:bodyPr>
          <a:lstStyle/>
          <a:p>
            <a:r>
              <a:rPr lang="en-US" sz="5400">
                <a:latin typeface="Impact"/>
                <a:cs typeface="Impact"/>
              </a:rPr>
              <a:t>PROBLEM</a:t>
            </a:r>
          </a:p>
        </p:txBody>
      </p:sp>
      <p:sp>
        <p:nvSpPr>
          <p:cNvPr id="19" name="Title 3"/>
          <p:cNvSpPr txBox="1">
            <a:spLocks/>
          </p:cNvSpPr>
          <p:nvPr/>
        </p:nvSpPr>
        <p:spPr>
          <a:xfrm>
            <a:off x="1285600" y="6261062"/>
            <a:ext cx="3742653" cy="99519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gn="ctr">
              <a:lnSpc>
                <a:spcPts val="3080"/>
              </a:lnSpc>
              <a:defRPr/>
            </a:pPr>
            <a:r>
              <a:rPr lang="en-US" sz="2400" b="1" kern="0" spc="-40">
                <a:latin typeface="Arial Narrow"/>
              </a:rPr>
              <a:t>SEE SOMEONE WEARING A COOL NIKE SHOE</a:t>
            </a:r>
            <a:endParaRPr lang="en-US"/>
          </a:p>
        </p:txBody>
      </p:sp>
      <p:sp>
        <p:nvSpPr>
          <p:cNvPr id="38" name="Title 3"/>
          <p:cNvSpPr txBox="1">
            <a:spLocks/>
          </p:cNvSpPr>
          <p:nvPr/>
        </p:nvSpPr>
        <p:spPr>
          <a:xfrm>
            <a:off x="5443874" y="6747766"/>
            <a:ext cx="3749741" cy="513184"/>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gn="ctr">
              <a:defRPr/>
            </a:pPr>
            <a:r>
              <a:rPr lang="en-US" sz="2400" b="1" kern="0" spc="-40">
                <a:latin typeface="Arial Narrow"/>
                <a:cs typeface="+mj-lt"/>
              </a:rPr>
              <a:t>DON'T KNOW THE SHOE MODEL, CAN'T FIND IT ONLINE</a:t>
            </a:r>
            <a:endParaRPr lang="en-US"/>
          </a:p>
          <a:p>
            <a:pPr algn="ctr">
              <a:lnSpc>
                <a:spcPts val="3080"/>
              </a:lnSpc>
              <a:defRPr/>
            </a:pPr>
            <a:endParaRPr lang="en-US" sz="2400" b="1" kern="0" spc="-40">
              <a:latin typeface="Arial Narrow"/>
              <a:cs typeface="Arial Narrow"/>
            </a:endParaRPr>
          </a:p>
        </p:txBody>
      </p:sp>
      <p:sp>
        <p:nvSpPr>
          <p:cNvPr id="39" name="Title 3"/>
          <p:cNvSpPr txBox="1">
            <a:spLocks/>
          </p:cNvSpPr>
          <p:nvPr/>
        </p:nvSpPr>
        <p:spPr>
          <a:xfrm>
            <a:off x="9704016" y="6535115"/>
            <a:ext cx="3700123" cy="725835"/>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gn="ctr">
              <a:defRPr/>
            </a:pPr>
            <a:r>
              <a:rPr lang="en-US" sz="2400" b="1" kern="0" spc="-40">
                <a:latin typeface="Arial Narrow"/>
                <a:cs typeface="+mj-lt"/>
              </a:rPr>
              <a:t>MISSED PURCHASE OPPORTUNITY FOR NIKE</a:t>
            </a:r>
            <a:endParaRPr lang="en-US" sz="2400" b="1" kern="0" spc="-40">
              <a:latin typeface="Arial Narrow"/>
              <a:ea typeface="+mj-lt"/>
              <a:cs typeface="+mj-lt"/>
            </a:endParaRPr>
          </a:p>
          <a:p>
            <a:pPr algn="ctr">
              <a:lnSpc>
                <a:spcPts val="3080"/>
              </a:lnSpc>
              <a:defRPr/>
            </a:pPr>
            <a:endParaRPr lang="en-US" sz="2400" b="1" kern="0" spc="-40">
              <a:latin typeface="Arial Narrow"/>
              <a:cs typeface="Arial Narrow"/>
            </a:endParaRPr>
          </a:p>
        </p:txBody>
      </p:sp>
      <p:sp>
        <p:nvSpPr>
          <p:cNvPr id="14" name="Slide Number Placeholder 5"/>
          <p:cNvSpPr>
            <a:spLocks noGrp="1"/>
          </p:cNvSpPr>
          <p:nvPr>
            <p:ph type="sldNum" sz="quarter" idx="4"/>
          </p:nvPr>
        </p:nvSpPr>
        <p:spPr>
          <a:xfrm>
            <a:off x="13547445" y="7357629"/>
            <a:ext cx="672579" cy="438150"/>
          </a:xfrm>
          <a:prstGeom prst="rect">
            <a:avLst/>
          </a:prstGeom>
        </p:spPr>
        <p:txBody>
          <a:bodyPr/>
          <a:lstStyle/>
          <a:p>
            <a:r>
              <a:rPr lang="en-US"/>
              <a:t>2</a:t>
            </a:r>
          </a:p>
        </p:txBody>
      </p:sp>
      <p:sp>
        <p:nvSpPr>
          <p:cNvPr id="15" name="TextBox 14"/>
          <p:cNvSpPr txBox="1"/>
          <p:nvPr/>
        </p:nvSpPr>
        <p:spPr>
          <a:xfrm>
            <a:off x="8758477" y="7459944"/>
            <a:ext cx="4528644" cy="317459"/>
          </a:xfrm>
          <a:prstGeom prst="rect">
            <a:avLst/>
          </a:prstGeom>
          <a:noFill/>
        </p:spPr>
        <p:txBody>
          <a:bodyPr wrap="square" lIns="91440" tIns="45720" rIns="91440" bIns="45720" rtlCol="0" anchor="t">
            <a:spAutoFit/>
          </a:bodyPr>
          <a:lstStyle/>
          <a:p>
            <a:pPr algn="r">
              <a:lnSpc>
                <a:spcPct val="80000"/>
              </a:lnSpc>
            </a:pPr>
            <a:r>
              <a:rPr lang="en-US" sz="1800">
                <a:solidFill>
                  <a:schemeClr val="bg1"/>
                </a:solidFill>
                <a:latin typeface="Arial Narrow"/>
              </a:rPr>
              <a:t>M</a:t>
            </a:r>
            <a:r>
              <a:rPr lang="en-US" sz="1800">
                <a:solidFill>
                  <a:srgbClr val="FF6000"/>
                </a:solidFill>
                <a:latin typeface="Arial Narrow"/>
              </a:rPr>
              <a:t>AR</a:t>
            </a:r>
            <a:r>
              <a:rPr lang="en-US" sz="1800">
                <a:solidFill>
                  <a:schemeClr val="bg1"/>
                </a:solidFill>
                <a:latin typeface="Arial Narrow"/>
              </a:rPr>
              <a:t>K</a:t>
            </a:r>
            <a:endParaRPr lang="en-US" sz="1800">
              <a:solidFill>
                <a:schemeClr val="bg1"/>
              </a:solidFill>
              <a:cs typeface="Calibri"/>
            </a:endParaRPr>
          </a:p>
        </p:txBody>
      </p:sp>
      <p:pic>
        <p:nvPicPr>
          <p:cNvPr id="9" name="Picture 8">
            <a:extLst>
              <a:ext uri="{FF2B5EF4-FFF2-40B4-BE49-F238E27FC236}">
                <a16:creationId xmlns:a16="http://schemas.microsoft.com/office/drawing/2014/main" id="{79514E3B-D1C7-C24A-8527-3B442CA09E88}"/>
              </a:ext>
            </a:extLst>
          </p:cNvPr>
          <p:cNvPicPr>
            <a:picLocks noChangeAspect="1"/>
          </p:cNvPicPr>
          <p:nvPr/>
        </p:nvPicPr>
        <p:blipFill>
          <a:blip r:embed="rId6"/>
          <a:stretch>
            <a:fillRect/>
          </a:stretch>
        </p:blipFill>
        <p:spPr>
          <a:xfrm>
            <a:off x="13547445" y="102977"/>
            <a:ext cx="864344" cy="864344"/>
          </a:xfrm>
          <a:prstGeom prst="rect">
            <a:avLst/>
          </a:prstGeom>
        </p:spPr>
      </p:pic>
    </p:spTree>
    <p:extLst>
      <p:ext uri="{BB962C8B-B14F-4D97-AF65-F5344CB8AC3E}">
        <p14:creationId xmlns:p14="http://schemas.microsoft.com/office/powerpoint/2010/main" val="1723981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a:latin typeface="Impact"/>
                <a:cs typeface="Impact"/>
              </a:rPr>
              <a:t>ROLLOUT STRATEGY</a:t>
            </a:r>
          </a:p>
        </p:txBody>
      </p:sp>
      <p:sp>
        <p:nvSpPr>
          <p:cNvPr id="19" name="Title 3"/>
          <p:cNvSpPr txBox="1">
            <a:spLocks/>
          </p:cNvSpPr>
          <p:nvPr/>
        </p:nvSpPr>
        <p:spPr>
          <a:xfrm>
            <a:off x="910627" y="4555259"/>
            <a:ext cx="4117538" cy="3714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ts val="3080"/>
              </a:lnSpc>
              <a:defRPr/>
            </a:pPr>
            <a:r>
              <a:rPr lang="en-US" sz="2400" b="1" kern="0" spc="-40">
                <a:latin typeface="Arial Narrow"/>
                <a:cs typeface="Arial Narrow"/>
              </a:rPr>
              <a:t>On Campus</a:t>
            </a:r>
            <a:endParaRPr lang="en-US" sz="2400" b="1" kern="0" spc="-40">
              <a:solidFill>
                <a:prstClr val="black"/>
              </a:solidFill>
              <a:latin typeface="Arial Narrow"/>
              <a:cs typeface="Arial Narrow"/>
            </a:endParaRPr>
          </a:p>
        </p:txBody>
      </p:sp>
      <p:sp>
        <p:nvSpPr>
          <p:cNvPr id="13" name="Shape 4390"/>
          <p:cNvSpPr/>
          <p:nvPr/>
        </p:nvSpPr>
        <p:spPr>
          <a:xfrm rot="5400000" flipH="1">
            <a:off x="2314839" y="4192756"/>
            <a:ext cx="5446971"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17" name="Shape 4390"/>
          <p:cNvSpPr/>
          <p:nvPr/>
        </p:nvSpPr>
        <p:spPr>
          <a:xfrm rot="10800000" flipH="1">
            <a:off x="894381" y="4987636"/>
            <a:ext cx="3728420"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23" name="Right Triangle 22"/>
          <p:cNvSpPr/>
          <p:nvPr/>
        </p:nvSpPr>
        <p:spPr>
          <a:xfrm flipH="1">
            <a:off x="13729933" y="6136906"/>
            <a:ext cx="454286" cy="1077452"/>
          </a:xfrm>
          <a:prstGeom prst="rtTriangl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prstClr val="white"/>
              </a:solidFill>
              <a:latin typeface="Calibri"/>
            </a:endParaRPr>
          </a:p>
        </p:txBody>
      </p:sp>
      <p:sp>
        <p:nvSpPr>
          <p:cNvPr id="20" name="Shape 4390"/>
          <p:cNvSpPr/>
          <p:nvPr/>
        </p:nvSpPr>
        <p:spPr>
          <a:xfrm rot="5400000" flipH="1">
            <a:off x="6883740" y="4192757"/>
            <a:ext cx="5446971"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18" name="Rectangle 17"/>
          <p:cNvSpPr/>
          <p:nvPr/>
        </p:nvSpPr>
        <p:spPr>
          <a:xfrm>
            <a:off x="857058" y="5152170"/>
            <a:ext cx="4158177" cy="1437294"/>
          </a:xfrm>
          <a:prstGeom prst="rect">
            <a:avLst/>
          </a:prstGeom>
          <a:noFill/>
          <a:ln w="9525" cap="flat" cmpd="sng" algn="ctr">
            <a:noFill/>
            <a:prstDash val="solid"/>
          </a:ln>
          <a:effectLst/>
        </p:spPr>
        <p:txBody>
          <a:bodyPr rtlCol="0" anchor="t"/>
          <a:lstStyle/>
          <a:p>
            <a:pPr marL="182880" indent="-137160">
              <a:spcBef>
                <a:spcPts val="800"/>
              </a:spcBef>
              <a:buFont typeface="Arial"/>
              <a:buChar char="•"/>
            </a:pPr>
            <a:r>
              <a:rPr lang="en-US" sz="1800" kern="0">
                <a:solidFill>
                  <a:srgbClr val="000000"/>
                </a:solidFill>
                <a:latin typeface="Arial Narrow"/>
                <a:cs typeface="Arial Narrow"/>
              </a:rPr>
              <a:t>Pilot product at WHQ (stand alone app)</a:t>
            </a:r>
          </a:p>
          <a:p>
            <a:pPr marL="182880" indent="-137160">
              <a:spcBef>
                <a:spcPts val="800"/>
              </a:spcBef>
              <a:buFont typeface="Arial"/>
              <a:buChar char="•"/>
            </a:pPr>
            <a:r>
              <a:rPr lang="en-US" sz="1800" kern="0">
                <a:solidFill>
                  <a:srgbClr val="000000"/>
                </a:solidFill>
                <a:latin typeface="Arial Narrow"/>
                <a:cs typeface="Arial Narrow"/>
              </a:rPr>
              <a:t>Highest concentration of Nike Footwear</a:t>
            </a:r>
          </a:p>
          <a:p>
            <a:pPr marL="182880" indent="-137160">
              <a:spcBef>
                <a:spcPts val="800"/>
              </a:spcBef>
              <a:buFont typeface="Arial"/>
              <a:buChar char="•"/>
            </a:pPr>
            <a:r>
              <a:rPr lang="en-US" sz="1800" kern="0">
                <a:solidFill>
                  <a:srgbClr val="000000"/>
                </a:solidFill>
                <a:latin typeface="Arial Narrow"/>
                <a:cs typeface="Arial Narrow"/>
              </a:rPr>
              <a:t>Easy to gauge user engagement &amp; satisfaction before expanding</a:t>
            </a:r>
          </a:p>
          <a:p>
            <a:pPr marL="45720">
              <a:spcBef>
                <a:spcPts val="800"/>
              </a:spcBef>
            </a:pPr>
            <a:endParaRPr lang="en-US" sz="1800" kern="0">
              <a:solidFill>
                <a:srgbClr val="000000"/>
              </a:solidFill>
              <a:latin typeface="Arial Narrow"/>
              <a:cs typeface="Arial Narrow"/>
            </a:endParaRPr>
          </a:p>
        </p:txBody>
      </p:sp>
      <p:sp>
        <p:nvSpPr>
          <p:cNvPr id="21" name="Title 3"/>
          <p:cNvSpPr txBox="1">
            <a:spLocks/>
          </p:cNvSpPr>
          <p:nvPr/>
        </p:nvSpPr>
        <p:spPr>
          <a:xfrm>
            <a:off x="5469367" y="4555259"/>
            <a:ext cx="4117538" cy="3714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ts val="3080"/>
              </a:lnSpc>
              <a:defRPr/>
            </a:pPr>
            <a:r>
              <a:rPr lang="en-US" sz="2400" b="1" kern="0" spc="-40">
                <a:latin typeface="Arial Narrow"/>
              </a:rPr>
              <a:t>Specific Geos</a:t>
            </a:r>
            <a:endParaRPr lang="en-US"/>
          </a:p>
        </p:txBody>
      </p:sp>
      <p:sp>
        <p:nvSpPr>
          <p:cNvPr id="22" name="Shape 4390"/>
          <p:cNvSpPr/>
          <p:nvPr/>
        </p:nvSpPr>
        <p:spPr>
          <a:xfrm rot="10800000" flipH="1">
            <a:off x="5453121" y="4987636"/>
            <a:ext cx="3728420"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25" name="Title 3"/>
          <p:cNvSpPr txBox="1">
            <a:spLocks/>
          </p:cNvSpPr>
          <p:nvPr/>
        </p:nvSpPr>
        <p:spPr>
          <a:xfrm>
            <a:off x="10046361" y="4555259"/>
            <a:ext cx="4117538" cy="3714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ts val="3080"/>
              </a:lnSpc>
              <a:defRPr/>
            </a:pPr>
            <a:r>
              <a:rPr lang="en-US" sz="2400" b="1" kern="0" spc="-40">
                <a:latin typeface="Arial Narrow"/>
              </a:rPr>
              <a:t>Worldwide</a:t>
            </a:r>
            <a:endParaRPr lang="en-US"/>
          </a:p>
        </p:txBody>
      </p:sp>
      <p:sp>
        <p:nvSpPr>
          <p:cNvPr id="26" name="Shape 4390"/>
          <p:cNvSpPr/>
          <p:nvPr/>
        </p:nvSpPr>
        <p:spPr>
          <a:xfrm rot="10800000" flipH="1">
            <a:off x="10030115" y="4987636"/>
            <a:ext cx="3728420"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27" name="Rectangle 26"/>
          <p:cNvSpPr/>
          <p:nvPr/>
        </p:nvSpPr>
        <p:spPr>
          <a:xfrm>
            <a:off x="9992792" y="5152170"/>
            <a:ext cx="4158177" cy="1437294"/>
          </a:xfrm>
          <a:prstGeom prst="rect">
            <a:avLst/>
          </a:prstGeom>
          <a:noFill/>
          <a:ln w="9525" cap="flat" cmpd="sng" algn="ctr">
            <a:noFill/>
            <a:prstDash val="solid"/>
          </a:ln>
          <a:effectLst/>
        </p:spPr>
        <p:txBody>
          <a:bodyPr rtlCol="0" anchor="t"/>
          <a:lstStyle/>
          <a:p>
            <a:pPr marL="182880" indent="-137160">
              <a:spcBef>
                <a:spcPts val="800"/>
              </a:spcBef>
              <a:buFont typeface="Arial"/>
              <a:buChar char="•"/>
            </a:pPr>
            <a:r>
              <a:rPr lang="en-US" sz="1800" kern="0">
                <a:solidFill>
                  <a:srgbClr val="000000"/>
                </a:solidFill>
                <a:latin typeface="Arial Narrow"/>
              </a:rPr>
              <a:t>Release on Nike app for all geos</a:t>
            </a:r>
            <a:endParaRPr lang="en-US" sz="1800">
              <a:solidFill>
                <a:srgbClr val="000000"/>
              </a:solidFill>
              <a:latin typeface="Calibri"/>
              <a:cs typeface="Calibri"/>
            </a:endParaRPr>
          </a:p>
          <a:p>
            <a:pPr marL="182880" indent="-137160">
              <a:spcBef>
                <a:spcPts val="800"/>
              </a:spcBef>
              <a:buFont typeface="Arial"/>
              <a:buChar char="•"/>
            </a:pPr>
            <a:r>
              <a:rPr lang="en-US" sz="1800" kern="0">
                <a:latin typeface="Arial Narrow"/>
              </a:rPr>
              <a:t>Reaches global customer base in the most efficient manner</a:t>
            </a:r>
          </a:p>
          <a:p>
            <a:pPr marL="182880" indent="-137160">
              <a:spcBef>
                <a:spcPts val="800"/>
              </a:spcBef>
              <a:buFont typeface="Arial"/>
              <a:buChar char="•"/>
            </a:pPr>
            <a:r>
              <a:rPr lang="en-US" sz="1800" kern="0">
                <a:latin typeface="Arial Narrow"/>
              </a:rPr>
              <a:t>Constant monitoring</a:t>
            </a:r>
          </a:p>
          <a:p>
            <a:pPr marL="182880" indent="-137160">
              <a:spcBef>
                <a:spcPts val="800"/>
              </a:spcBef>
              <a:buFont typeface="Arial"/>
              <a:buChar char="•"/>
            </a:pPr>
            <a:endParaRPr lang="en-US" sz="1800" kern="0">
              <a:solidFill>
                <a:srgbClr val="000000"/>
              </a:solidFill>
              <a:latin typeface="Arial Narrow"/>
              <a:cs typeface="Arial Narrow"/>
            </a:endParaRPr>
          </a:p>
          <a:p>
            <a:pPr marL="182880" indent="-137160">
              <a:spcBef>
                <a:spcPts val="800"/>
              </a:spcBef>
              <a:buFont typeface="Arial"/>
              <a:buChar char="•"/>
            </a:pPr>
            <a:endParaRPr lang="en-US" sz="1800" kern="0">
              <a:solidFill>
                <a:srgbClr val="000000"/>
              </a:solidFill>
              <a:latin typeface="Arial Narrow"/>
              <a:cs typeface="Arial Narrow"/>
            </a:endParaRPr>
          </a:p>
        </p:txBody>
      </p:sp>
      <p:sp>
        <p:nvSpPr>
          <p:cNvPr id="33" name="Slide Number Placeholder 5"/>
          <p:cNvSpPr>
            <a:spLocks noGrp="1"/>
          </p:cNvSpPr>
          <p:nvPr>
            <p:ph type="sldNum" sz="quarter" idx="4"/>
          </p:nvPr>
        </p:nvSpPr>
        <p:spPr>
          <a:xfrm>
            <a:off x="13547445" y="7357629"/>
            <a:ext cx="672579" cy="438150"/>
          </a:xfrm>
          <a:prstGeom prst="rect">
            <a:avLst/>
          </a:prstGeom>
        </p:spPr>
        <p:txBody>
          <a:bodyPr/>
          <a:lstStyle/>
          <a:p>
            <a:r>
              <a:rPr lang="en-US"/>
              <a:t>8</a:t>
            </a:r>
          </a:p>
        </p:txBody>
      </p:sp>
      <p:sp>
        <p:nvSpPr>
          <p:cNvPr id="29" name="Rectangle 28">
            <a:extLst>
              <a:ext uri="{FF2B5EF4-FFF2-40B4-BE49-F238E27FC236}">
                <a16:creationId xmlns:a16="http://schemas.microsoft.com/office/drawing/2014/main" id="{BB77EDB0-C9E2-40E8-BF06-0464FACA3AAF}"/>
              </a:ext>
            </a:extLst>
          </p:cNvPr>
          <p:cNvSpPr/>
          <p:nvPr/>
        </p:nvSpPr>
        <p:spPr>
          <a:xfrm>
            <a:off x="5159534" y="5152169"/>
            <a:ext cx="4158177" cy="1437294"/>
          </a:xfrm>
          <a:prstGeom prst="rect">
            <a:avLst/>
          </a:prstGeom>
          <a:noFill/>
          <a:ln w="9525" cap="flat" cmpd="sng" algn="ctr">
            <a:noFill/>
            <a:prstDash val="solid"/>
          </a:ln>
          <a:effectLst/>
        </p:spPr>
        <p:txBody>
          <a:bodyPr rtlCol="0" anchor="t"/>
          <a:lstStyle/>
          <a:p>
            <a:pPr marL="182880" indent="-137160">
              <a:spcBef>
                <a:spcPts val="800"/>
              </a:spcBef>
              <a:buFont typeface="Arial"/>
              <a:buChar char="•"/>
            </a:pPr>
            <a:r>
              <a:rPr lang="en-US" sz="1800" kern="0">
                <a:solidFill>
                  <a:srgbClr val="000000"/>
                </a:solidFill>
                <a:latin typeface="Arial Narrow"/>
              </a:rPr>
              <a:t>Release in specific Geo at first (Tokyo 2020) </a:t>
            </a:r>
            <a:endParaRPr lang="en-US" sz="1800">
              <a:solidFill>
                <a:srgbClr val="000000"/>
              </a:solidFill>
              <a:latin typeface="Calibri"/>
              <a:cs typeface="Calibri"/>
            </a:endParaRPr>
          </a:p>
          <a:p>
            <a:pPr marL="182880" indent="-137160">
              <a:spcBef>
                <a:spcPts val="800"/>
              </a:spcBef>
              <a:buFont typeface="Arial"/>
              <a:buChar char="•"/>
            </a:pPr>
            <a:r>
              <a:rPr lang="en-US" sz="1800" kern="0">
                <a:latin typeface="Arial Narrow"/>
              </a:rPr>
              <a:t>Release in Nike App</a:t>
            </a:r>
          </a:p>
          <a:p>
            <a:pPr marL="182880" indent="-137160">
              <a:spcBef>
                <a:spcPts val="800"/>
              </a:spcBef>
              <a:buFont typeface="Arial"/>
              <a:buChar char="•"/>
            </a:pPr>
            <a:r>
              <a:rPr lang="en-US" sz="1800" kern="0">
                <a:latin typeface="Arial Narrow"/>
              </a:rPr>
              <a:t>Get feedback, update, prepare for global expansion</a:t>
            </a:r>
          </a:p>
          <a:p>
            <a:pPr marL="182880" indent="-137160">
              <a:spcBef>
                <a:spcPts val="800"/>
              </a:spcBef>
              <a:buFont typeface="Arial"/>
              <a:buChar char="•"/>
            </a:pPr>
            <a:endParaRPr lang="en-US" sz="1800" kern="0">
              <a:solidFill>
                <a:srgbClr val="000000"/>
              </a:solidFill>
              <a:latin typeface="Arial Narrow"/>
              <a:cs typeface="Arial Narrow"/>
            </a:endParaRPr>
          </a:p>
          <a:p>
            <a:pPr marL="182880" indent="-137160">
              <a:spcBef>
                <a:spcPts val="800"/>
              </a:spcBef>
              <a:buFont typeface="Arial"/>
              <a:buChar char="•"/>
            </a:pPr>
            <a:endParaRPr lang="en-US" sz="1800" kern="0">
              <a:solidFill>
                <a:srgbClr val="000000"/>
              </a:solidFill>
              <a:latin typeface="Arial Narrow"/>
              <a:cs typeface="Arial Narrow"/>
            </a:endParaRPr>
          </a:p>
        </p:txBody>
      </p:sp>
      <p:pic>
        <p:nvPicPr>
          <p:cNvPr id="3" name="Picture 2" descr="Icons_Final-75.png">
            <a:extLst>
              <a:ext uri="{FF2B5EF4-FFF2-40B4-BE49-F238E27FC236}">
                <a16:creationId xmlns:a16="http://schemas.microsoft.com/office/drawing/2014/main" id="{4E9DC528-60F4-4B66-9AB2-0AB8BBFCC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2688" y="1466815"/>
            <a:ext cx="2600717" cy="2600717"/>
          </a:xfrm>
          <a:prstGeom prst="rect">
            <a:avLst/>
          </a:prstGeom>
        </p:spPr>
      </p:pic>
      <p:pic>
        <p:nvPicPr>
          <p:cNvPr id="4" name="Picture 3" descr="Icons_Final-20.png">
            <a:extLst>
              <a:ext uri="{FF2B5EF4-FFF2-40B4-BE49-F238E27FC236}">
                <a16:creationId xmlns:a16="http://schemas.microsoft.com/office/drawing/2014/main" id="{DC2545F1-8128-49D5-840E-4D2449AEB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810" y="1555880"/>
            <a:ext cx="2541339" cy="2553214"/>
          </a:xfrm>
          <a:prstGeom prst="rect">
            <a:avLst/>
          </a:prstGeom>
        </p:spPr>
      </p:pic>
      <p:pic>
        <p:nvPicPr>
          <p:cNvPr id="5" name="Picture 4" descr="Icons_Final-78.png">
            <a:extLst>
              <a:ext uri="{FF2B5EF4-FFF2-40B4-BE49-F238E27FC236}">
                <a16:creationId xmlns:a16="http://schemas.microsoft.com/office/drawing/2014/main" id="{9F5A052A-39B2-438F-8E95-5553BDDAA5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4098" y="1531833"/>
            <a:ext cx="2606655" cy="2606656"/>
          </a:xfrm>
          <a:prstGeom prst="rect">
            <a:avLst/>
          </a:prstGeom>
        </p:spPr>
      </p:pic>
      <p:sp>
        <p:nvSpPr>
          <p:cNvPr id="7" name="TextBox 6">
            <a:extLst>
              <a:ext uri="{FF2B5EF4-FFF2-40B4-BE49-F238E27FC236}">
                <a16:creationId xmlns:a16="http://schemas.microsoft.com/office/drawing/2014/main" id="{4C6766D7-404C-46AC-AE31-8822ED11B5FF}"/>
              </a:ext>
            </a:extLst>
          </p:cNvPr>
          <p:cNvSpPr txBox="1"/>
          <p:nvPr/>
        </p:nvSpPr>
        <p:spPr>
          <a:xfrm>
            <a:off x="8758477" y="7459944"/>
            <a:ext cx="4528644" cy="317459"/>
          </a:xfrm>
          <a:prstGeom prst="rect">
            <a:avLst/>
          </a:prstGeom>
          <a:noFill/>
        </p:spPr>
        <p:txBody>
          <a:bodyPr wrap="square" lIns="91440" tIns="45720" rIns="91440" bIns="45720" rtlCol="0" anchor="t">
            <a:spAutoFit/>
          </a:bodyPr>
          <a:lstStyle/>
          <a:p>
            <a:pPr algn="r">
              <a:lnSpc>
                <a:spcPct val="80000"/>
              </a:lnSpc>
            </a:pPr>
            <a:r>
              <a:rPr lang="en-US" sz="1800">
                <a:solidFill>
                  <a:schemeClr val="bg1"/>
                </a:solidFill>
                <a:latin typeface="Arial Narrow"/>
              </a:rPr>
              <a:t>M</a:t>
            </a:r>
            <a:r>
              <a:rPr lang="en-US" sz="1800">
                <a:solidFill>
                  <a:srgbClr val="FF6000"/>
                </a:solidFill>
                <a:latin typeface="Arial Narrow"/>
              </a:rPr>
              <a:t>AR</a:t>
            </a:r>
            <a:r>
              <a:rPr lang="en-US" sz="1800">
                <a:solidFill>
                  <a:schemeClr val="bg1"/>
                </a:solidFill>
                <a:latin typeface="Arial Narrow"/>
              </a:rPr>
              <a:t>K</a:t>
            </a:r>
            <a:endParaRPr lang="en-US" sz="1800">
              <a:solidFill>
                <a:schemeClr val="bg1"/>
              </a:solidFill>
              <a:cs typeface="Calibri"/>
            </a:endParaRPr>
          </a:p>
        </p:txBody>
      </p:sp>
      <p:pic>
        <p:nvPicPr>
          <p:cNvPr id="24" name="Picture 23">
            <a:extLst>
              <a:ext uri="{FF2B5EF4-FFF2-40B4-BE49-F238E27FC236}">
                <a16:creationId xmlns:a16="http://schemas.microsoft.com/office/drawing/2014/main" id="{9FF9A274-A78A-0141-A7C9-96DB9984FB7A}"/>
              </a:ext>
            </a:extLst>
          </p:cNvPr>
          <p:cNvPicPr>
            <a:picLocks noChangeAspect="1"/>
          </p:cNvPicPr>
          <p:nvPr/>
        </p:nvPicPr>
        <p:blipFill>
          <a:blip r:embed="rId6"/>
          <a:stretch>
            <a:fillRect/>
          </a:stretch>
        </p:blipFill>
        <p:spPr>
          <a:xfrm>
            <a:off x="13547445" y="102977"/>
            <a:ext cx="864344" cy="864344"/>
          </a:xfrm>
          <a:prstGeom prst="rect">
            <a:avLst/>
          </a:prstGeom>
        </p:spPr>
      </p:pic>
    </p:spTree>
    <p:extLst>
      <p:ext uri="{BB962C8B-B14F-4D97-AF65-F5344CB8AC3E}">
        <p14:creationId xmlns:p14="http://schemas.microsoft.com/office/powerpoint/2010/main" val="1963305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a:latin typeface="Impact"/>
                <a:cs typeface="Impact"/>
              </a:rPr>
              <a:t>TIMELINE</a:t>
            </a:r>
          </a:p>
        </p:txBody>
      </p:sp>
      <p:cxnSp>
        <p:nvCxnSpPr>
          <p:cNvPr id="14" name="Straight Connector 13"/>
          <p:cNvCxnSpPr/>
          <p:nvPr/>
        </p:nvCxnSpPr>
        <p:spPr>
          <a:xfrm>
            <a:off x="700661" y="2206536"/>
            <a:ext cx="13171198" cy="0"/>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10513260"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6" name="Oval 15"/>
          <p:cNvSpPr>
            <a:spLocks noChangeAspect="1"/>
          </p:cNvSpPr>
          <p:nvPr/>
        </p:nvSpPr>
        <p:spPr>
          <a:xfrm>
            <a:off x="624879"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7" name="Oval 16"/>
          <p:cNvSpPr>
            <a:spLocks noChangeAspect="1"/>
          </p:cNvSpPr>
          <p:nvPr/>
        </p:nvSpPr>
        <p:spPr>
          <a:xfrm>
            <a:off x="13809392"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8" name="Oval 17"/>
          <p:cNvSpPr>
            <a:spLocks noChangeAspect="1"/>
          </p:cNvSpPr>
          <p:nvPr/>
        </p:nvSpPr>
        <p:spPr>
          <a:xfrm>
            <a:off x="2822297"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9" name="Oval 18"/>
          <p:cNvSpPr>
            <a:spLocks noChangeAspect="1"/>
          </p:cNvSpPr>
          <p:nvPr/>
        </p:nvSpPr>
        <p:spPr>
          <a:xfrm>
            <a:off x="3921006"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20" name="Oval 19"/>
          <p:cNvSpPr>
            <a:spLocks noChangeAspect="1"/>
          </p:cNvSpPr>
          <p:nvPr/>
        </p:nvSpPr>
        <p:spPr>
          <a:xfrm>
            <a:off x="5019715"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21" name="Oval 20"/>
          <p:cNvSpPr>
            <a:spLocks noChangeAspect="1"/>
          </p:cNvSpPr>
          <p:nvPr/>
        </p:nvSpPr>
        <p:spPr>
          <a:xfrm>
            <a:off x="6118424"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22" name="Oval 21"/>
          <p:cNvSpPr>
            <a:spLocks noChangeAspect="1"/>
          </p:cNvSpPr>
          <p:nvPr/>
        </p:nvSpPr>
        <p:spPr>
          <a:xfrm>
            <a:off x="7217133"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23" name="Oval 22"/>
          <p:cNvSpPr>
            <a:spLocks noChangeAspect="1"/>
          </p:cNvSpPr>
          <p:nvPr/>
        </p:nvSpPr>
        <p:spPr>
          <a:xfrm>
            <a:off x="8315842"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24" name="Oval 23"/>
          <p:cNvSpPr>
            <a:spLocks noChangeAspect="1"/>
          </p:cNvSpPr>
          <p:nvPr/>
        </p:nvSpPr>
        <p:spPr>
          <a:xfrm>
            <a:off x="9414551"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25" name="Oval 24"/>
          <p:cNvSpPr>
            <a:spLocks noChangeAspect="1"/>
          </p:cNvSpPr>
          <p:nvPr/>
        </p:nvSpPr>
        <p:spPr>
          <a:xfrm>
            <a:off x="11611969"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26" name="Oval 25"/>
          <p:cNvSpPr>
            <a:spLocks noChangeAspect="1"/>
          </p:cNvSpPr>
          <p:nvPr/>
        </p:nvSpPr>
        <p:spPr>
          <a:xfrm>
            <a:off x="1723588"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27" name="Oval 26"/>
          <p:cNvSpPr>
            <a:spLocks noChangeAspect="1"/>
          </p:cNvSpPr>
          <p:nvPr/>
        </p:nvSpPr>
        <p:spPr>
          <a:xfrm>
            <a:off x="12710678" y="2144069"/>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28" name="Rectangle 27"/>
          <p:cNvSpPr/>
          <p:nvPr/>
        </p:nvSpPr>
        <p:spPr>
          <a:xfrm>
            <a:off x="2488761" y="1906691"/>
            <a:ext cx="670376"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NOV ‘19</a:t>
            </a:r>
          </a:p>
        </p:txBody>
      </p:sp>
      <p:sp>
        <p:nvSpPr>
          <p:cNvPr id="29" name="Rectangle 28"/>
          <p:cNvSpPr/>
          <p:nvPr/>
        </p:nvSpPr>
        <p:spPr>
          <a:xfrm>
            <a:off x="4684402" y="1906691"/>
            <a:ext cx="663964"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DEC ‘19</a:t>
            </a:r>
          </a:p>
        </p:txBody>
      </p:sp>
      <p:sp>
        <p:nvSpPr>
          <p:cNvPr id="30" name="Rectangle 29"/>
          <p:cNvSpPr/>
          <p:nvPr/>
        </p:nvSpPr>
        <p:spPr>
          <a:xfrm>
            <a:off x="6870979" y="1906691"/>
            <a:ext cx="649537"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JAN ‘20</a:t>
            </a:r>
          </a:p>
        </p:txBody>
      </p:sp>
      <p:sp>
        <p:nvSpPr>
          <p:cNvPr id="31" name="Rectangle 30"/>
          <p:cNvSpPr/>
          <p:nvPr/>
        </p:nvSpPr>
        <p:spPr>
          <a:xfrm>
            <a:off x="9085969" y="1904393"/>
            <a:ext cx="649537"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FEB ‘20</a:t>
            </a:r>
          </a:p>
        </p:txBody>
      </p:sp>
      <p:sp>
        <p:nvSpPr>
          <p:cNvPr id="32" name="Rectangle 31"/>
          <p:cNvSpPr/>
          <p:nvPr/>
        </p:nvSpPr>
        <p:spPr>
          <a:xfrm>
            <a:off x="11313013" y="1906691"/>
            <a:ext cx="684804"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MAR ‘20</a:t>
            </a:r>
          </a:p>
        </p:txBody>
      </p:sp>
      <p:sp>
        <p:nvSpPr>
          <p:cNvPr id="33" name="Rectangle 32"/>
          <p:cNvSpPr/>
          <p:nvPr/>
        </p:nvSpPr>
        <p:spPr>
          <a:xfrm>
            <a:off x="368119" y="1906689"/>
            <a:ext cx="662362"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OCT ‘19</a:t>
            </a:r>
          </a:p>
        </p:txBody>
      </p:sp>
      <p:sp>
        <p:nvSpPr>
          <p:cNvPr id="34" name="Rectangle 33"/>
          <p:cNvSpPr/>
          <p:nvPr/>
        </p:nvSpPr>
        <p:spPr>
          <a:xfrm>
            <a:off x="13455294" y="1912629"/>
            <a:ext cx="663964"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APR ‘20</a:t>
            </a:r>
          </a:p>
        </p:txBody>
      </p:sp>
      <p:sp>
        <p:nvSpPr>
          <p:cNvPr id="51" name="Rectangle 50"/>
          <p:cNvSpPr/>
          <p:nvPr/>
        </p:nvSpPr>
        <p:spPr>
          <a:xfrm>
            <a:off x="371024" y="2761526"/>
            <a:ext cx="1400548" cy="5454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r>
              <a:rPr lang="en-US" sz="1200" b="1">
                <a:solidFill>
                  <a:prstClr val="black"/>
                </a:solidFill>
                <a:latin typeface="Arial Narrow"/>
                <a:cs typeface="Arial Narrow"/>
              </a:rPr>
              <a:t>MILESTONE 1 </a:t>
            </a:r>
            <a:br>
              <a:rPr lang="en-US" sz="1200" b="1">
                <a:solidFill>
                  <a:prstClr val="black"/>
                </a:solidFill>
                <a:latin typeface="Arial Narrow"/>
                <a:cs typeface="Arial Narrow"/>
              </a:rPr>
            </a:br>
            <a:r>
              <a:rPr lang="en-US" sz="1200">
                <a:solidFill>
                  <a:prstClr val="black"/>
                </a:solidFill>
                <a:latin typeface="Arial Narrow"/>
                <a:cs typeface="Arial Narrow"/>
              </a:rPr>
              <a:t>Finish scanning current season shoes + previous 20 seasons</a:t>
            </a:r>
            <a:br>
              <a:rPr lang="en-US" sz="1200">
                <a:solidFill>
                  <a:prstClr val="black"/>
                </a:solidFill>
                <a:latin typeface="Arial Narrow"/>
                <a:cs typeface="Arial Narrow"/>
              </a:rPr>
            </a:br>
            <a:endParaRPr lang="en-US" sz="1200">
              <a:solidFill>
                <a:prstClr val="black"/>
              </a:solidFill>
              <a:latin typeface="Arial Narrow"/>
              <a:cs typeface="Arial Narrow"/>
            </a:endParaRPr>
          </a:p>
        </p:txBody>
      </p:sp>
      <p:sp>
        <p:nvSpPr>
          <p:cNvPr id="54" name="Slide Number Placeholder 5"/>
          <p:cNvSpPr>
            <a:spLocks noGrp="1"/>
          </p:cNvSpPr>
          <p:nvPr>
            <p:ph type="sldNum" sz="quarter" idx="4"/>
          </p:nvPr>
        </p:nvSpPr>
        <p:spPr>
          <a:xfrm>
            <a:off x="13547445" y="7357629"/>
            <a:ext cx="672579" cy="438150"/>
          </a:xfrm>
          <a:prstGeom prst="rect">
            <a:avLst/>
          </a:prstGeom>
        </p:spPr>
        <p:txBody>
          <a:bodyPr/>
          <a:lstStyle/>
          <a:p>
            <a:r>
              <a:rPr lang="en-US"/>
              <a:t>9</a:t>
            </a:r>
          </a:p>
        </p:txBody>
      </p:sp>
      <p:sp>
        <p:nvSpPr>
          <p:cNvPr id="53" name="Rectangle 52">
            <a:extLst>
              <a:ext uri="{FF2B5EF4-FFF2-40B4-BE49-F238E27FC236}">
                <a16:creationId xmlns:a16="http://schemas.microsoft.com/office/drawing/2014/main" id="{06D38986-C73D-CA45-877B-0B12A1A4D12D}"/>
              </a:ext>
            </a:extLst>
          </p:cNvPr>
          <p:cNvSpPr/>
          <p:nvPr/>
        </p:nvSpPr>
        <p:spPr>
          <a:xfrm>
            <a:off x="2514361" y="2656955"/>
            <a:ext cx="1500725" cy="5454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r>
              <a:rPr lang="en-US" sz="1200" b="1">
                <a:solidFill>
                  <a:prstClr val="black"/>
                </a:solidFill>
                <a:latin typeface="Arial Narrow"/>
                <a:cs typeface="Arial Narrow"/>
              </a:rPr>
              <a:t>MILESTONE 2 </a:t>
            </a:r>
            <a:br>
              <a:rPr lang="en-US" sz="1200" b="1">
                <a:solidFill>
                  <a:prstClr val="black"/>
                </a:solidFill>
                <a:latin typeface="Arial Narrow"/>
                <a:cs typeface="Arial Narrow"/>
              </a:rPr>
            </a:br>
            <a:r>
              <a:rPr lang="en-US" sz="1200">
                <a:solidFill>
                  <a:prstClr val="black"/>
                </a:solidFill>
                <a:latin typeface="Arial Narrow"/>
                <a:cs typeface="Arial Narrow"/>
              </a:rPr>
              <a:t>Release product on WHQ, test + collect feedback</a:t>
            </a:r>
            <a:br>
              <a:rPr lang="en-US" sz="1200">
                <a:solidFill>
                  <a:prstClr val="black"/>
                </a:solidFill>
                <a:latin typeface="Arial Narrow"/>
                <a:cs typeface="Arial Narrow"/>
              </a:rPr>
            </a:br>
            <a:endParaRPr lang="en-US" sz="1200">
              <a:solidFill>
                <a:prstClr val="black"/>
              </a:solidFill>
              <a:latin typeface="Arial Narrow"/>
              <a:cs typeface="Arial Narrow"/>
            </a:endParaRPr>
          </a:p>
        </p:txBody>
      </p:sp>
      <p:sp>
        <p:nvSpPr>
          <p:cNvPr id="57" name="Rectangle 56">
            <a:extLst>
              <a:ext uri="{FF2B5EF4-FFF2-40B4-BE49-F238E27FC236}">
                <a16:creationId xmlns:a16="http://schemas.microsoft.com/office/drawing/2014/main" id="{9D584697-3816-8D42-B757-238FEA6C12B5}"/>
              </a:ext>
            </a:extLst>
          </p:cNvPr>
          <p:cNvSpPr/>
          <p:nvPr/>
        </p:nvSpPr>
        <p:spPr>
          <a:xfrm>
            <a:off x="6944355" y="2761526"/>
            <a:ext cx="1500725" cy="5454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r>
              <a:rPr lang="en-US" sz="1200" b="1">
                <a:solidFill>
                  <a:prstClr val="black"/>
                </a:solidFill>
                <a:latin typeface="Arial Narrow"/>
                <a:cs typeface="Arial Narrow"/>
              </a:rPr>
              <a:t>MILESTONE 3 </a:t>
            </a:r>
            <a:br>
              <a:rPr lang="en-US" sz="1200" b="1">
                <a:solidFill>
                  <a:prstClr val="black"/>
                </a:solidFill>
                <a:latin typeface="Arial Narrow"/>
                <a:cs typeface="Arial Narrow"/>
              </a:rPr>
            </a:br>
            <a:r>
              <a:rPr lang="en-US" sz="1200">
                <a:solidFill>
                  <a:prstClr val="black"/>
                </a:solidFill>
                <a:latin typeface="Arial Narrow"/>
                <a:cs typeface="Arial Narrow"/>
              </a:rPr>
              <a:t>Make adjustments to product based on feedback</a:t>
            </a:r>
            <a:br>
              <a:rPr lang="en-US" sz="1200">
                <a:solidFill>
                  <a:prstClr val="black"/>
                </a:solidFill>
                <a:latin typeface="Arial Narrow"/>
                <a:cs typeface="Arial Narrow"/>
              </a:rPr>
            </a:br>
            <a:endParaRPr lang="en-US" sz="1200">
              <a:solidFill>
                <a:prstClr val="black"/>
              </a:solidFill>
              <a:latin typeface="Arial Narrow"/>
              <a:cs typeface="Arial Narrow"/>
            </a:endParaRPr>
          </a:p>
        </p:txBody>
      </p:sp>
      <p:cxnSp>
        <p:nvCxnSpPr>
          <p:cNvPr id="59" name="Straight Connector 58">
            <a:extLst>
              <a:ext uri="{FF2B5EF4-FFF2-40B4-BE49-F238E27FC236}">
                <a16:creationId xmlns:a16="http://schemas.microsoft.com/office/drawing/2014/main" id="{FECAAAA9-0376-5A43-B65B-291182DE4366}"/>
              </a:ext>
            </a:extLst>
          </p:cNvPr>
          <p:cNvCxnSpPr>
            <a:cxnSpLocks/>
          </p:cNvCxnSpPr>
          <p:nvPr/>
        </p:nvCxnSpPr>
        <p:spPr>
          <a:xfrm flipV="1">
            <a:off x="7282051" y="2206536"/>
            <a:ext cx="0" cy="211124"/>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FC7BB122-1EF8-9444-ACF4-C0C2FD48FB34}"/>
              </a:ext>
            </a:extLst>
          </p:cNvPr>
          <p:cNvSpPr/>
          <p:nvPr/>
        </p:nvSpPr>
        <p:spPr>
          <a:xfrm>
            <a:off x="453657" y="5193788"/>
            <a:ext cx="1500725" cy="5454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r>
              <a:rPr lang="en-US" sz="1200" b="1">
                <a:solidFill>
                  <a:schemeClr val="tx1"/>
                </a:solidFill>
                <a:latin typeface="Arial Narrow"/>
                <a:cs typeface="Arial Narrow"/>
              </a:rPr>
              <a:t>MILESTONE 6</a:t>
            </a:r>
            <a:br>
              <a:rPr lang="en-US" sz="1200" b="1">
                <a:solidFill>
                  <a:schemeClr val="tx1"/>
                </a:solidFill>
                <a:latin typeface="Arial Narrow"/>
                <a:cs typeface="Arial Narrow"/>
              </a:rPr>
            </a:br>
            <a:r>
              <a:rPr lang="en-US" sz="1200">
                <a:solidFill>
                  <a:schemeClr val="tx1"/>
                </a:solidFill>
                <a:latin typeface="Arial Narrow"/>
                <a:cs typeface="Arial Narrow"/>
              </a:rPr>
              <a:t>Make adjustments, incorporate feedback</a:t>
            </a:r>
            <a:br>
              <a:rPr lang="en-US" sz="1200">
                <a:solidFill>
                  <a:schemeClr val="tx1"/>
                </a:solidFill>
                <a:latin typeface="Arial Narrow"/>
                <a:cs typeface="Arial Narrow"/>
              </a:rPr>
            </a:br>
            <a:endParaRPr lang="en-US" sz="1200">
              <a:solidFill>
                <a:schemeClr val="tx1"/>
              </a:solidFill>
              <a:latin typeface="Arial Narrow"/>
              <a:cs typeface="Arial Narrow"/>
            </a:endParaRPr>
          </a:p>
        </p:txBody>
      </p:sp>
      <p:pic>
        <p:nvPicPr>
          <p:cNvPr id="142" name="Picture 141">
            <a:extLst>
              <a:ext uri="{FF2B5EF4-FFF2-40B4-BE49-F238E27FC236}">
                <a16:creationId xmlns:a16="http://schemas.microsoft.com/office/drawing/2014/main" id="{C6A40A4A-F56A-BE45-9D4E-30722D05CA98}"/>
              </a:ext>
            </a:extLst>
          </p:cNvPr>
          <p:cNvPicPr>
            <a:picLocks noChangeAspect="1"/>
          </p:cNvPicPr>
          <p:nvPr/>
        </p:nvPicPr>
        <p:blipFill>
          <a:blip r:embed="rId3"/>
          <a:stretch>
            <a:fillRect/>
          </a:stretch>
        </p:blipFill>
        <p:spPr>
          <a:xfrm>
            <a:off x="13547445" y="102977"/>
            <a:ext cx="864344" cy="864344"/>
          </a:xfrm>
          <a:prstGeom prst="rect">
            <a:avLst/>
          </a:prstGeom>
        </p:spPr>
      </p:pic>
      <p:sp>
        <p:nvSpPr>
          <p:cNvPr id="144" name="TextBox 143">
            <a:extLst>
              <a:ext uri="{FF2B5EF4-FFF2-40B4-BE49-F238E27FC236}">
                <a16:creationId xmlns:a16="http://schemas.microsoft.com/office/drawing/2014/main" id="{711703DD-64F5-4B49-A3B7-4798AB5FB475}"/>
              </a:ext>
            </a:extLst>
          </p:cNvPr>
          <p:cNvSpPr txBox="1"/>
          <p:nvPr/>
        </p:nvSpPr>
        <p:spPr>
          <a:xfrm>
            <a:off x="8758477" y="7459944"/>
            <a:ext cx="4528644" cy="317459"/>
          </a:xfrm>
          <a:prstGeom prst="rect">
            <a:avLst/>
          </a:prstGeom>
          <a:noFill/>
        </p:spPr>
        <p:txBody>
          <a:bodyPr wrap="square" lIns="91440" tIns="45720" rIns="91440" bIns="45720" rtlCol="0" anchor="t">
            <a:spAutoFit/>
          </a:bodyPr>
          <a:lstStyle/>
          <a:p>
            <a:pPr algn="r">
              <a:lnSpc>
                <a:spcPct val="80000"/>
              </a:lnSpc>
            </a:pPr>
            <a:r>
              <a:rPr lang="en-US" sz="1800">
                <a:solidFill>
                  <a:schemeClr val="bg1"/>
                </a:solidFill>
                <a:latin typeface="Arial Narrow"/>
              </a:rPr>
              <a:t>M</a:t>
            </a:r>
            <a:r>
              <a:rPr lang="en-US" sz="1800">
                <a:solidFill>
                  <a:srgbClr val="FF6000"/>
                </a:solidFill>
                <a:latin typeface="Arial Narrow"/>
              </a:rPr>
              <a:t>AR</a:t>
            </a:r>
            <a:r>
              <a:rPr lang="en-US" sz="1800">
                <a:solidFill>
                  <a:schemeClr val="bg1"/>
                </a:solidFill>
                <a:latin typeface="Arial Narrow"/>
              </a:rPr>
              <a:t>K</a:t>
            </a:r>
            <a:endParaRPr lang="en-US" sz="1800">
              <a:solidFill>
                <a:schemeClr val="bg1"/>
              </a:solidFill>
              <a:cs typeface="Calibri"/>
            </a:endParaRPr>
          </a:p>
        </p:txBody>
      </p:sp>
      <p:cxnSp>
        <p:nvCxnSpPr>
          <p:cNvPr id="143" name="Straight Connector 142">
            <a:extLst>
              <a:ext uri="{FF2B5EF4-FFF2-40B4-BE49-F238E27FC236}">
                <a16:creationId xmlns:a16="http://schemas.microsoft.com/office/drawing/2014/main" id="{244800FC-1E8E-4C73-A899-D0981DC66A2E}"/>
              </a:ext>
            </a:extLst>
          </p:cNvPr>
          <p:cNvCxnSpPr>
            <a:cxnSpLocks/>
          </p:cNvCxnSpPr>
          <p:nvPr/>
        </p:nvCxnSpPr>
        <p:spPr>
          <a:xfrm>
            <a:off x="748162" y="4830984"/>
            <a:ext cx="13171198" cy="0"/>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145" name="Oval 144">
            <a:extLst>
              <a:ext uri="{FF2B5EF4-FFF2-40B4-BE49-F238E27FC236}">
                <a16:creationId xmlns:a16="http://schemas.microsoft.com/office/drawing/2014/main" id="{818FCF33-DE11-4D0C-9DAE-66F60C1F3B59}"/>
              </a:ext>
            </a:extLst>
          </p:cNvPr>
          <p:cNvSpPr>
            <a:spLocks noChangeAspect="1"/>
          </p:cNvSpPr>
          <p:nvPr/>
        </p:nvSpPr>
        <p:spPr>
          <a:xfrm>
            <a:off x="10560761"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46" name="Oval 145">
            <a:extLst>
              <a:ext uri="{FF2B5EF4-FFF2-40B4-BE49-F238E27FC236}">
                <a16:creationId xmlns:a16="http://schemas.microsoft.com/office/drawing/2014/main" id="{C954D02E-3CA3-4DEA-AB78-A1AAF58D88C8}"/>
              </a:ext>
            </a:extLst>
          </p:cNvPr>
          <p:cNvSpPr>
            <a:spLocks noChangeAspect="1"/>
          </p:cNvSpPr>
          <p:nvPr/>
        </p:nvSpPr>
        <p:spPr>
          <a:xfrm>
            <a:off x="672380"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47" name="Oval 146">
            <a:extLst>
              <a:ext uri="{FF2B5EF4-FFF2-40B4-BE49-F238E27FC236}">
                <a16:creationId xmlns:a16="http://schemas.microsoft.com/office/drawing/2014/main" id="{E15FC4CE-569F-4457-943E-0654CFED3910}"/>
              </a:ext>
            </a:extLst>
          </p:cNvPr>
          <p:cNvSpPr>
            <a:spLocks noChangeAspect="1"/>
          </p:cNvSpPr>
          <p:nvPr/>
        </p:nvSpPr>
        <p:spPr>
          <a:xfrm>
            <a:off x="13856893"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48" name="Oval 147">
            <a:extLst>
              <a:ext uri="{FF2B5EF4-FFF2-40B4-BE49-F238E27FC236}">
                <a16:creationId xmlns:a16="http://schemas.microsoft.com/office/drawing/2014/main" id="{F02CB705-B47A-4792-996B-12734E78AD23}"/>
              </a:ext>
            </a:extLst>
          </p:cNvPr>
          <p:cNvSpPr>
            <a:spLocks noChangeAspect="1"/>
          </p:cNvSpPr>
          <p:nvPr/>
        </p:nvSpPr>
        <p:spPr>
          <a:xfrm>
            <a:off x="2869798"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49" name="Oval 148">
            <a:extLst>
              <a:ext uri="{FF2B5EF4-FFF2-40B4-BE49-F238E27FC236}">
                <a16:creationId xmlns:a16="http://schemas.microsoft.com/office/drawing/2014/main" id="{18E05936-AFE3-4228-BB6F-28BE8C5CA119}"/>
              </a:ext>
            </a:extLst>
          </p:cNvPr>
          <p:cNvSpPr>
            <a:spLocks noChangeAspect="1"/>
          </p:cNvSpPr>
          <p:nvPr/>
        </p:nvSpPr>
        <p:spPr>
          <a:xfrm>
            <a:off x="3968507"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50" name="Oval 149">
            <a:extLst>
              <a:ext uri="{FF2B5EF4-FFF2-40B4-BE49-F238E27FC236}">
                <a16:creationId xmlns:a16="http://schemas.microsoft.com/office/drawing/2014/main" id="{D813B073-0202-49B4-98D8-76EB05909BF0}"/>
              </a:ext>
            </a:extLst>
          </p:cNvPr>
          <p:cNvSpPr>
            <a:spLocks noChangeAspect="1"/>
          </p:cNvSpPr>
          <p:nvPr/>
        </p:nvSpPr>
        <p:spPr>
          <a:xfrm>
            <a:off x="5067216"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51" name="Oval 150">
            <a:extLst>
              <a:ext uri="{FF2B5EF4-FFF2-40B4-BE49-F238E27FC236}">
                <a16:creationId xmlns:a16="http://schemas.microsoft.com/office/drawing/2014/main" id="{F2282F20-85CD-47E2-B5BF-538B84C991BA}"/>
              </a:ext>
            </a:extLst>
          </p:cNvPr>
          <p:cNvSpPr>
            <a:spLocks noChangeAspect="1"/>
          </p:cNvSpPr>
          <p:nvPr/>
        </p:nvSpPr>
        <p:spPr>
          <a:xfrm>
            <a:off x="6165925"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52" name="Oval 151">
            <a:extLst>
              <a:ext uri="{FF2B5EF4-FFF2-40B4-BE49-F238E27FC236}">
                <a16:creationId xmlns:a16="http://schemas.microsoft.com/office/drawing/2014/main" id="{AEBA76FD-791E-472F-8A8E-5937C64224D5}"/>
              </a:ext>
            </a:extLst>
          </p:cNvPr>
          <p:cNvSpPr>
            <a:spLocks noChangeAspect="1"/>
          </p:cNvSpPr>
          <p:nvPr/>
        </p:nvSpPr>
        <p:spPr>
          <a:xfrm>
            <a:off x="7264634"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53" name="Oval 152">
            <a:extLst>
              <a:ext uri="{FF2B5EF4-FFF2-40B4-BE49-F238E27FC236}">
                <a16:creationId xmlns:a16="http://schemas.microsoft.com/office/drawing/2014/main" id="{2B020925-0313-4FA4-A249-8E55AB4CA08F}"/>
              </a:ext>
            </a:extLst>
          </p:cNvPr>
          <p:cNvSpPr>
            <a:spLocks noChangeAspect="1"/>
          </p:cNvSpPr>
          <p:nvPr/>
        </p:nvSpPr>
        <p:spPr>
          <a:xfrm>
            <a:off x="8363343"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54" name="Oval 153">
            <a:extLst>
              <a:ext uri="{FF2B5EF4-FFF2-40B4-BE49-F238E27FC236}">
                <a16:creationId xmlns:a16="http://schemas.microsoft.com/office/drawing/2014/main" id="{89026374-3547-4FCD-9D60-419F9A67808F}"/>
              </a:ext>
            </a:extLst>
          </p:cNvPr>
          <p:cNvSpPr>
            <a:spLocks noChangeAspect="1"/>
          </p:cNvSpPr>
          <p:nvPr/>
        </p:nvSpPr>
        <p:spPr>
          <a:xfrm>
            <a:off x="9462052"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55" name="Oval 154">
            <a:extLst>
              <a:ext uri="{FF2B5EF4-FFF2-40B4-BE49-F238E27FC236}">
                <a16:creationId xmlns:a16="http://schemas.microsoft.com/office/drawing/2014/main" id="{B4C29BD6-1EB1-43B3-962A-5D1B5A10F9CA}"/>
              </a:ext>
            </a:extLst>
          </p:cNvPr>
          <p:cNvSpPr>
            <a:spLocks noChangeAspect="1"/>
          </p:cNvSpPr>
          <p:nvPr/>
        </p:nvSpPr>
        <p:spPr>
          <a:xfrm>
            <a:off x="11659470"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56" name="Oval 155">
            <a:extLst>
              <a:ext uri="{FF2B5EF4-FFF2-40B4-BE49-F238E27FC236}">
                <a16:creationId xmlns:a16="http://schemas.microsoft.com/office/drawing/2014/main" id="{CEE841D7-EF7B-4C7E-9B7A-D294ED226F75}"/>
              </a:ext>
            </a:extLst>
          </p:cNvPr>
          <p:cNvSpPr>
            <a:spLocks noChangeAspect="1"/>
          </p:cNvSpPr>
          <p:nvPr/>
        </p:nvSpPr>
        <p:spPr>
          <a:xfrm>
            <a:off x="1771089"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57" name="Oval 156">
            <a:extLst>
              <a:ext uri="{FF2B5EF4-FFF2-40B4-BE49-F238E27FC236}">
                <a16:creationId xmlns:a16="http://schemas.microsoft.com/office/drawing/2014/main" id="{BCFB2EF2-AF0C-43C0-8AC3-0D3E6E57CD1E}"/>
              </a:ext>
            </a:extLst>
          </p:cNvPr>
          <p:cNvSpPr>
            <a:spLocks noChangeAspect="1"/>
          </p:cNvSpPr>
          <p:nvPr/>
        </p:nvSpPr>
        <p:spPr>
          <a:xfrm>
            <a:off x="12758179" y="4768517"/>
            <a:ext cx="124934" cy="124934"/>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00"/>
              </a:solidFill>
              <a:latin typeface="Arial Narrow"/>
              <a:cs typeface="Arial Narrow"/>
            </a:endParaRPr>
          </a:p>
        </p:txBody>
      </p:sp>
      <p:sp>
        <p:nvSpPr>
          <p:cNvPr id="159" name="Rectangle 158">
            <a:extLst>
              <a:ext uri="{FF2B5EF4-FFF2-40B4-BE49-F238E27FC236}">
                <a16:creationId xmlns:a16="http://schemas.microsoft.com/office/drawing/2014/main" id="{7F7A3579-BD03-480B-A98B-C52EDA289F8A}"/>
              </a:ext>
            </a:extLst>
          </p:cNvPr>
          <p:cNvSpPr/>
          <p:nvPr/>
        </p:nvSpPr>
        <p:spPr>
          <a:xfrm>
            <a:off x="2600282" y="4531138"/>
            <a:ext cx="663964"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JUN ‘20</a:t>
            </a:r>
          </a:p>
        </p:txBody>
      </p:sp>
      <p:sp>
        <p:nvSpPr>
          <p:cNvPr id="161" name="Rectangle 160">
            <a:extLst>
              <a:ext uri="{FF2B5EF4-FFF2-40B4-BE49-F238E27FC236}">
                <a16:creationId xmlns:a16="http://schemas.microsoft.com/office/drawing/2014/main" id="{C027F11E-08A2-47EA-A4B7-D278094AD501}"/>
              </a:ext>
            </a:extLst>
          </p:cNvPr>
          <p:cNvSpPr/>
          <p:nvPr/>
        </p:nvSpPr>
        <p:spPr>
          <a:xfrm>
            <a:off x="4804914" y="4540717"/>
            <a:ext cx="649537"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JUL ‘20</a:t>
            </a:r>
          </a:p>
        </p:txBody>
      </p:sp>
      <p:sp>
        <p:nvSpPr>
          <p:cNvPr id="163" name="Rectangle 162">
            <a:extLst>
              <a:ext uri="{FF2B5EF4-FFF2-40B4-BE49-F238E27FC236}">
                <a16:creationId xmlns:a16="http://schemas.microsoft.com/office/drawing/2014/main" id="{86A592EF-B121-4223-BECB-14056AF26629}"/>
              </a:ext>
            </a:extLst>
          </p:cNvPr>
          <p:cNvSpPr/>
          <p:nvPr/>
        </p:nvSpPr>
        <p:spPr>
          <a:xfrm>
            <a:off x="415620" y="4531137"/>
            <a:ext cx="662361"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MAY ‘20</a:t>
            </a:r>
          </a:p>
        </p:txBody>
      </p:sp>
      <p:sp>
        <p:nvSpPr>
          <p:cNvPr id="164" name="Rectangle 163">
            <a:extLst>
              <a:ext uri="{FF2B5EF4-FFF2-40B4-BE49-F238E27FC236}">
                <a16:creationId xmlns:a16="http://schemas.microsoft.com/office/drawing/2014/main" id="{AE307614-D5E3-4BCB-90F2-8CC8F9ADFE86}"/>
              </a:ext>
            </a:extLst>
          </p:cNvPr>
          <p:cNvSpPr/>
          <p:nvPr/>
        </p:nvSpPr>
        <p:spPr>
          <a:xfrm>
            <a:off x="6988705" y="4531138"/>
            <a:ext cx="676788"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AUG ‘20</a:t>
            </a:r>
          </a:p>
        </p:txBody>
      </p:sp>
      <p:sp>
        <p:nvSpPr>
          <p:cNvPr id="166" name="Rectangle 165">
            <a:extLst>
              <a:ext uri="{FF2B5EF4-FFF2-40B4-BE49-F238E27FC236}">
                <a16:creationId xmlns:a16="http://schemas.microsoft.com/office/drawing/2014/main" id="{8549304E-5068-48C3-8AA7-0AEFA719753B}"/>
              </a:ext>
            </a:extLst>
          </p:cNvPr>
          <p:cNvSpPr/>
          <p:nvPr/>
        </p:nvSpPr>
        <p:spPr>
          <a:xfrm>
            <a:off x="9199750" y="4531138"/>
            <a:ext cx="649537"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SEP ‘20</a:t>
            </a:r>
          </a:p>
        </p:txBody>
      </p:sp>
      <p:sp>
        <p:nvSpPr>
          <p:cNvPr id="168" name="Rectangle 167">
            <a:extLst>
              <a:ext uri="{FF2B5EF4-FFF2-40B4-BE49-F238E27FC236}">
                <a16:creationId xmlns:a16="http://schemas.microsoft.com/office/drawing/2014/main" id="{5CFA6F43-BD0C-4FEA-A79C-7E4F584C7569}"/>
              </a:ext>
            </a:extLst>
          </p:cNvPr>
          <p:cNvSpPr/>
          <p:nvPr/>
        </p:nvSpPr>
        <p:spPr>
          <a:xfrm>
            <a:off x="11408390" y="4531138"/>
            <a:ext cx="627095"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OCT‘20</a:t>
            </a:r>
          </a:p>
        </p:txBody>
      </p:sp>
      <p:sp>
        <p:nvSpPr>
          <p:cNvPr id="169" name="Rectangle 168">
            <a:extLst>
              <a:ext uri="{FF2B5EF4-FFF2-40B4-BE49-F238E27FC236}">
                <a16:creationId xmlns:a16="http://schemas.microsoft.com/office/drawing/2014/main" id="{E4DD6214-F237-4831-BC15-3DE9E08A8CEC}"/>
              </a:ext>
            </a:extLst>
          </p:cNvPr>
          <p:cNvSpPr/>
          <p:nvPr/>
        </p:nvSpPr>
        <p:spPr>
          <a:xfrm>
            <a:off x="13477048" y="4554889"/>
            <a:ext cx="670376" cy="249299"/>
          </a:xfrm>
          <a:prstGeom prst="rect">
            <a:avLst/>
          </a:prstGeom>
        </p:spPr>
        <p:txBody>
          <a:bodyPr wrap="none" anchor="t">
            <a:spAutoFit/>
          </a:bodyPr>
          <a:lstStyle/>
          <a:p>
            <a:pPr algn="ctr">
              <a:lnSpc>
                <a:spcPct val="85000"/>
              </a:lnSpc>
            </a:pPr>
            <a:r>
              <a:rPr lang="en-US" sz="1200" b="1">
                <a:solidFill>
                  <a:srgbClr val="000000"/>
                </a:solidFill>
                <a:latin typeface="Arial Narrow"/>
                <a:cs typeface="Arial Narrow"/>
              </a:rPr>
              <a:t>NOV ‘20</a:t>
            </a:r>
          </a:p>
        </p:txBody>
      </p:sp>
      <p:sp>
        <p:nvSpPr>
          <p:cNvPr id="178" name="Rectangle 177">
            <a:extLst>
              <a:ext uri="{FF2B5EF4-FFF2-40B4-BE49-F238E27FC236}">
                <a16:creationId xmlns:a16="http://schemas.microsoft.com/office/drawing/2014/main" id="{186CC674-363F-4BE9-874D-5D141D4EA08D}"/>
              </a:ext>
            </a:extLst>
          </p:cNvPr>
          <p:cNvSpPr/>
          <p:nvPr/>
        </p:nvSpPr>
        <p:spPr>
          <a:xfrm>
            <a:off x="9051392" y="2658406"/>
            <a:ext cx="1500725" cy="5454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r>
              <a:rPr lang="en-US" sz="1200" b="1">
                <a:solidFill>
                  <a:schemeClr val="tx1"/>
                </a:solidFill>
                <a:latin typeface="Arial Narrow"/>
                <a:cs typeface="Arial Narrow"/>
              </a:rPr>
              <a:t>MILESTONE 4</a:t>
            </a:r>
            <a:br>
              <a:rPr lang="en-US" sz="1200" b="1">
                <a:solidFill>
                  <a:schemeClr val="tx1"/>
                </a:solidFill>
                <a:latin typeface="Arial Narrow"/>
                <a:cs typeface="Arial Narrow"/>
              </a:rPr>
            </a:br>
            <a:r>
              <a:rPr lang="en-US" sz="1200">
                <a:solidFill>
                  <a:schemeClr val="tx1"/>
                </a:solidFill>
                <a:latin typeface="Arial Narrow"/>
                <a:cs typeface="Arial Narrow"/>
              </a:rPr>
              <a:t>Begin integrating with Nike app </a:t>
            </a:r>
            <a:br>
              <a:rPr lang="en-US" sz="1200">
                <a:solidFill>
                  <a:schemeClr val="tx1"/>
                </a:solidFill>
                <a:latin typeface="Arial Narrow"/>
                <a:cs typeface="Arial Narrow"/>
              </a:rPr>
            </a:br>
            <a:endParaRPr lang="en-US" sz="1200">
              <a:solidFill>
                <a:schemeClr val="tx1"/>
              </a:solidFill>
              <a:latin typeface="Arial Narrow"/>
              <a:cs typeface="Arial Narrow"/>
            </a:endParaRPr>
          </a:p>
        </p:txBody>
      </p:sp>
      <p:sp>
        <p:nvSpPr>
          <p:cNvPr id="206" name="Rectangle 205">
            <a:extLst>
              <a:ext uri="{FF2B5EF4-FFF2-40B4-BE49-F238E27FC236}">
                <a16:creationId xmlns:a16="http://schemas.microsoft.com/office/drawing/2014/main" id="{E36BD652-9E12-44FE-A864-E06ABD4FDA8A}"/>
              </a:ext>
            </a:extLst>
          </p:cNvPr>
          <p:cNvSpPr/>
          <p:nvPr/>
        </p:nvSpPr>
        <p:spPr>
          <a:xfrm>
            <a:off x="4806458" y="5160342"/>
            <a:ext cx="1400548" cy="5454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r>
              <a:rPr lang="en-US" sz="1200" b="1">
                <a:solidFill>
                  <a:schemeClr val="tx1"/>
                </a:solidFill>
                <a:latin typeface="Arial Narrow"/>
                <a:cs typeface="Arial Narrow"/>
              </a:rPr>
              <a:t>MILESTONE 8 </a:t>
            </a:r>
            <a:br>
              <a:rPr lang="en-US" sz="1200" b="1">
                <a:solidFill>
                  <a:schemeClr val="tx1"/>
                </a:solidFill>
                <a:latin typeface="Arial Narrow"/>
                <a:cs typeface="Arial Narrow"/>
              </a:rPr>
            </a:br>
            <a:r>
              <a:rPr lang="en-US" sz="1200">
                <a:solidFill>
                  <a:schemeClr val="tx1"/>
                </a:solidFill>
                <a:latin typeface="Arial Narrow"/>
                <a:cs typeface="Arial Narrow"/>
              </a:rPr>
              <a:t>Launch in Tokyo, test + collect feedback</a:t>
            </a:r>
            <a:br>
              <a:rPr lang="en-US" sz="1200">
                <a:solidFill>
                  <a:schemeClr val="tx1"/>
                </a:solidFill>
                <a:latin typeface="Arial Narrow"/>
                <a:cs typeface="Arial Narrow"/>
              </a:rPr>
            </a:br>
            <a:endParaRPr lang="en-US" sz="1200">
              <a:solidFill>
                <a:schemeClr val="tx1"/>
              </a:solidFill>
              <a:latin typeface="Arial Narrow"/>
              <a:cs typeface="Arial Narrow"/>
            </a:endParaRPr>
          </a:p>
        </p:txBody>
      </p:sp>
      <p:cxnSp>
        <p:nvCxnSpPr>
          <p:cNvPr id="208" name="Straight Connector 207">
            <a:extLst>
              <a:ext uri="{FF2B5EF4-FFF2-40B4-BE49-F238E27FC236}">
                <a16:creationId xmlns:a16="http://schemas.microsoft.com/office/drawing/2014/main" id="{67AAD97F-FE04-4767-9391-CC6E4736E151}"/>
              </a:ext>
            </a:extLst>
          </p:cNvPr>
          <p:cNvCxnSpPr>
            <a:cxnSpLocks/>
          </p:cNvCxnSpPr>
          <p:nvPr/>
        </p:nvCxnSpPr>
        <p:spPr>
          <a:xfrm flipV="1">
            <a:off x="8419021" y="4836921"/>
            <a:ext cx="0" cy="223000"/>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09" name="Rectangle 208">
            <a:extLst>
              <a:ext uri="{FF2B5EF4-FFF2-40B4-BE49-F238E27FC236}">
                <a16:creationId xmlns:a16="http://schemas.microsoft.com/office/drawing/2014/main" id="{B0B666AD-F7B3-49C6-954B-40406B93043F}"/>
              </a:ext>
            </a:extLst>
          </p:cNvPr>
          <p:cNvSpPr/>
          <p:nvPr/>
        </p:nvSpPr>
        <p:spPr>
          <a:xfrm>
            <a:off x="8000760" y="5055771"/>
            <a:ext cx="1631353" cy="7710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r>
              <a:rPr lang="en-US" sz="1200" b="1">
                <a:solidFill>
                  <a:schemeClr val="tx1"/>
                </a:solidFill>
                <a:latin typeface="Arial Narrow"/>
                <a:cs typeface="Arial Narrow"/>
              </a:rPr>
              <a:t>MILESTONE 9 </a:t>
            </a:r>
            <a:br>
              <a:rPr lang="en-US" sz="1200" b="1">
                <a:solidFill>
                  <a:schemeClr val="tx1"/>
                </a:solidFill>
                <a:latin typeface="Arial Narrow"/>
                <a:cs typeface="Arial Narrow"/>
              </a:rPr>
            </a:br>
            <a:r>
              <a:rPr lang="en-US" sz="1200">
                <a:solidFill>
                  <a:schemeClr val="tx1"/>
                </a:solidFill>
                <a:latin typeface="Arial Narrow"/>
                <a:cs typeface="Arial Narrow"/>
              </a:rPr>
              <a:t>Incorporate feedback, prep for Global launch</a:t>
            </a:r>
            <a:br>
              <a:rPr lang="en-US" sz="1200">
                <a:solidFill>
                  <a:schemeClr val="tx1"/>
                </a:solidFill>
                <a:latin typeface="Arial Narrow"/>
                <a:cs typeface="Arial Narrow"/>
              </a:rPr>
            </a:br>
            <a:endParaRPr lang="en-US" sz="1200">
              <a:solidFill>
                <a:schemeClr val="tx1"/>
              </a:solidFill>
              <a:latin typeface="Arial Narrow"/>
              <a:cs typeface="Arial Narrow"/>
            </a:endParaRPr>
          </a:p>
        </p:txBody>
      </p:sp>
      <p:sp>
        <p:nvSpPr>
          <p:cNvPr id="210" name="Rectangle 209">
            <a:extLst>
              <a:ext uri="{FF2B5EF4-FFF2-40B4-BE49-F238E27FC236}">
                <a16:creationId xmlns:a16="http://schemas.microsoft.com/office/drawing/2014/main" id="{FD0ED19A-4B75-41C0-8F09-E52A268EB1C5}"/>
              </a:ext>
            </a:extLst>
          </p:cNvPr>
          <p:cNvSpPr/>
          <p:nvPr/>
        </p:nvSpPr>
        <p:spPr>
          <a:xfrm>
            <a:off x="11409476" y="5053463"/>
            <a:ext cx="1672917" cy="5691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r>
              <a:rPr lang="en-US" sz="1200" b="1">
                <a:solidFill>
                  <a:schemeClr val="tx1"/>
                </a:solidFill>
                <a:latin typeface="Arial Narrow"/>
                <a:cs typeface="Arial Narrow"/>
              </a:rPr>
              <a:t>MILESTONE 10 </a:t>
            </a:r>
            <a:br>
              <a:rPr lang="en-US" sz="1200" b="1">
                <a:solidFill>
                  <a:schemeClr val="tx1"/>
                </a:solidFill>
                <a:latin typeface="Arial Narrow"/>
                <a:cs typeface="Arial Narrow"/>
              </a:rPr>
            </a:br>
            <a:r>
              <a:rPr lang="en-US" sz="1200">
                <a:solidFill>
                  <a:schemeClr val="tx1"/>
                </a:solidFill>
                <a:latin typeface="Arial Narrow"/>
                <a:cs typeface="Arial Narrow"/>
              </a:rPr>
              <a:t>Global Launch on Nike app</a:t>
            </a:r>
            <a:br>
              <a:rPr lang="en-US" sz="1200">
                <a:solidFill>
                  <a:schemeClr val="tx1"/>
                </a:solidFill>
                <a:latin typeface="Arial Narrow"/>
                <a:cs typeface="Arial Narrow"/>
              </a:rPr>
            </a:br>
            <a:endParaRPr lang="en-US" sz="1200">
              <a:solidFill>
                <a:schemeClr val="tx1"/>
              </a:solidFill>
              <a:latin typeface="Arial Narrow"/>
              <a:cs typeface="Arial Narrow"/>
            </a:endParaRPr>
          </a:p>
        </p:txBody>
      </p:sp>
      <p:cxnSp>
        <p:nvCxnSpPr>
          <p:cNvPr id="211" name="Straight Connector 210">
            <a:extLst>
              <a:ext uri="{FF2B5EF4-FFF2-40B4-BE49-F238E27FC236}">
                <a16:creationId xmlns:a16="http://schemas.microsoft.com/office/drawing/2014/main" id="{4E531BD4-38D0-4A2A-808C-3A2D8A3913D2}"/>
              </a:ext>
            </a:extLst>
          </p:cNvPr>
          <p:cNvCxnSpPr>
            <a:cxnSpLocks/>
          </p:cNvCxnSpPr>
          <p:nvPr/>
        </p:nvCxnSpPr>
        <p:spPr>
          <a:xfrm flipH="1" flipV="1">
            <a:off x="11711548" y="4795354"/>
            <a:ext cx="5936" cy="276440"/>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8509EA2A-BAF1-49D9-83E0-D9C230384E78}"/>
              </a:ext>
            </a:extLst>
          </p:cNvPr>
          <p:cNvCxnSpPr>
            <a:cxnSpLocks/>
          </p:cNvCxnSpPr>
          <p:nvPr/>
        </p:nvCxnSpPr>
        <p:spPr>
          <a:xfrm flipV="1">
            <a:off x="2933536" y="4783482"/>
            <a:ext cx="0" cy="288313"/>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14" name="Rectangle 213">
            <a:extLst>
              <a:ext uri="{FF2B5EF4-FFF2-40B4-BE49-F238E27FC236}">
                <a16:creationId xmlns:a16="http://schemas.microsoft.com/office/drawing/2014/main" id="{F66A8360-9E46-4D08-B366-C1605271D8E6}"/>
              </a:ext>
            </a:extLst>
          </p:cNvPr>
          <p:cNvSpPr/>
          <p:nvPr/>
        </p:nvSpPr>
        <p:spPr>
          <a:xfrm>
            <a:off x="2466524" y="5092847"/>
            <a:ext cx="1500725" cy="5454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r>
              <a:rPr lang="en-US" sz="1200" b="1">
                <a:solidFill>
                  <a:schemeClr val="tx1"/>
                </a:solidFill>
                <a:latin typeface="Arial Narrow"/>
                <a:cs typeface="Arial Narrow"/>
              </a:rPr>
              <a:t>MILESTONE 7</a:t>
            </a:r>
            <a:br>
              <a:rPr lang="en-US" sz="1200" b="1">
                <a:solidFill>
                  <a:schemeClr val="tx1"/>
                </a:solidFill>
                <a:latin typeface="Arial Narrow"/>
                <a:cs typeface="Arial Narrow"/>
              </a:rPr>
            </a:br>
            <a:r>
              <a:rPr lang="en-US" sz="1200">
                <a:solidFill>
                  <a:schemeClr val="tx1"/>
                </a:solidFill>
                <a:latin typeface="Arial Narrow"/>
                <a:cs typeface="Arial Narrow"/>
              </a:rPr>
              <a:t>Prep for Tokyo Launch</a:t>
            </a:r>
            <a:br>
              <a:rPr lang="en-US" sz="1200">
                <a:solidFill>
                  <a:schemeClr val="tx1"/>
                </a:solidFill>
                <a:latin typeface="Arial Narrow"/>
                <a:cs typeface="Arial Narrow"/>
              </a:rPr>
            </a:br>
            <a:endParaRPr lang="en-US" sz="1200">
              <a:solidFill>
                <a:schemeClr val="tx1"/>
              </a:solidFill>
              <a:latin typeface="Arial Narrow"/>
              <a:cs typeface="Arial Narrow"/>
            </a:endParaRPr>
          </a:p>
        </p:txBody>
      </p:sp>
      <p:cxnSp>
        <p:nvCxnSpPr>
          <p:cNvPr id="221" name="Straight Connector 220">
            <a:extLst>
              <a:ext uri="{FF2B5EF4-FFF2-40B4-BE49-F238E27FC236}">
                <a16:creationId xmlns:a16="http://schemas.microsoft.com/office/drawing/2014/main" id="{DB927537-AEBA-486F-A45D-AFDCF12212AD}"/>
              </a:ext>
            </a:extLst>
          </p:cNvPr>
          <p:cNvCxnSpPr>
            <a:cxnSpLocks/>
          </p:cNvCxnSpPr>
          <p:nvPr/>
        </p:nvCxnSpPr>
        <p:spPr>
          <a:xfrm flipV="1">
            <a:off x="9482777" y="2159035"/>
            <a:ext cx="0" cy="288313"/>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3" name="Picture 4" descr="A close up of a sign&#10;&#10;Description generated with high confidence">
            <a:extLst>
              <a:ext uri="{FF2B5EF4-FFF2-40B4-BE49-F238E27FC236}">
                <a16:creationId xmlns:a16="http://schemas.microsoft.com/office/drawing/2014/main" id="{BD5823BE-B40D-4EE7-B580-27ECFD1C6DE4}"/>
              </a:ext>
            </a:extLst>
          </p:cNvPr>
          <p:cNvPicPr>
            <a:picLocks noChangeAspect="1"/>
          </p:cNvPicPr>
          <p:nvPr/>
        </p:nvPicPr>
        <p:blipFill>
          <a:blip r:embed="rId4"/>
          <a:stretch>
            <a:fillRect/>
          </a:stretch>
        </p:blipFill>
        <p:spPr>
          <a:xfrm>
            <a:off x="4896574" y="5667497"/>
            <a:ext cx="615572" cy="932214"/>
          </a:xfrm>
          <a:prstGeom prst="rect">
            <a:avLst/>
          </a:prstGeom>
        </p:spPr>
      </p:pic>
      <p:pic>
        <p:nvPicPr>
          <p:cNvPr id="6" name="Picture 6" descr="A picture containing ground, building, tree, outdoor&#10;&#10;Description generated with very high confidence">
            <a:extLst>
              <a:ext uri="{FF2B5EF4-FFF2-40B4-BE49-F238E27FC236}">
                <a16:creationId xmlns:a16="http://schemas.microsoft.com/office/drawing/2014/main" id="{AA075FA2-A795-4B0A-8216-AD5174530A58}"/>
              </a:ext>
            </a:extLst>
          </p:cNvPr>
          <p:cNvPicPr>
            <a:picLocks noChangeAspect="1"/>
          </p:cNvPicPr>
          <p:nvPr/>
        </p:nvPicPr>
        <p:blipFill>
          <a:blip r:embed="rId5"/>
          <a:stretch>
            <a:fillRect/>
          </a:stretch>
        </p:blipFill>
        <p:spPr>
          <a:xfrm>
            <a:off x="9999023" y="3272024"/>
            <a:ext cx="1276597" cy="711777"/>
          </a:xfrm>
          <a:prstGeom prst="rect">
            <a:avLst/>
          </a:prstGeom>
        </p:spPr>
      </p:pic>
      <p:pic>
        <p:nvPicPr>
          <p:cNvPr id="8" name="Picture 8">
            <a:extLst>
              <a:ext uri="{FF2B5EF4-FFF2-40B4-BE49-F238E27FC236}">
                <a16:creationId xmlns:a16="http://schemas.microsoft.com/office/drawing/2014/main" id="{30BCDA75-3DE3-43E7-A6AB-306E6F93F1A3}"/>
              </a:ext>
            </a:extLst>
          </p:cNvPr>
          <p:cNvPicPr>
            <a:picLocks noChangeAspect="1"/>
          </p:cNvPicPr>
          <p:nvPr/>
        </p:nvPicPr>
        <p:blipFill>
          <a:blip r:embed="rId6"/>
          <a:stretch>
            <a:fillRect/>
          </a:stretch>
        </p:blipFill>
        <p:spPr>
          <a:xfrm>
            <a:off x="11612769" y="5431663"/>
            <a:ext cx="857621" cy="899184"/>
          </a:xfrm>
          <a:prstGeom prst="rect">
            <a:avLst/>
          </a:prstGeom>
        </p:spPr>
      </p:pic>
      <p:cxnSp>
        <p:nvCxnSpPr>
          <p:cNvPr id="222" name="Straight Connector 221">
            <a:extLst>
              <a:ext uri="{FF2B5EF4-FFF2-40B4-BE49-F238E27FC236}">
                <a16:creationId xmlns:a16="http://schemas.microsoft.com/office/drawing/2014/main" id="{6B06E700-FE16-44FA-9DFC-7C358BA54A13}"/>
              </a:ext>
            </a:extLst>
          </p:cNvPr>
          <p:cNvCxnSpPr>
            <a:cxnSpLocks/>
          </p:cNvCxnSpPr>
          <p:nvPr/>
        </p:nvCxnSpPr>
        <p:spPr>
          <a:xfrm flipV="1">
            <a:off x="685307" y="2218411"/>
            <a:ext cx="0" cy="211124"/>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8070A5BA-DA59-4A9B-BFED-9A7A7E93BD11}"/>
              </a:ext>
            </a:extLst>
          </p:cNvPr>
          <p:cNvCxnSpPr>
            <a:cxnSpLocks/>
          </p:cNvCxnSpPr>
          <p:nvPr/>
        </p:nvCxnSpPr>
        <p:spPr>
          <a:xfrm flipV="1">
            <a:off x="2882242" y="2182785"/>
            <a:ext cx="0" cy="211124"/>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E855F944-61BD-47F5-B280-ADBC94EB77F3}"/>
              </a:ext>
            </a:extLst>
          </p:cNvPr>
          <p:cNvCxnSpPr>
            <a:cxnSpLocks/>
          </p:cNvCxnSpPr>
          <p:nvPr/>
        </p:nvCxnSpPr>
        <p:spPr>
          <a:xfrm flipV="1">
            <a:off x="11675919" y="2182784"/>
            <a:ext cx="0" cy="211124"/>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25" name="Rectangle 224">
            <a:extLst>
              <a:ext uri="{FF2B5EF4-FFF2-40B4-BE49-F238E27FC236}">
                <a16:creationId xmlns:a16="http://schemas.microsoft.com/office/drawing/2014/main" id="{58DD0602-3BE4-44BE-AA6B-0ADCD42B2FBB}"/>
              </a:ext>
            </a:extLst>
          </p:cNvPr>
          <p:cNvSpPr/>
          <p:nvPr/>
        </p:nvSpPr>
        <p:spPr>
          <a:xfrm>
            <a:off x="11070196" y="2658405"/>
            <a:ext cx="1500725" cy="5454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r>
              <a:rPr lang="en-US" sz="1200" b="1">
                <a:solidFill>
                  <a:schemeClr val="tx1"/>
                </a:solidFill>
                <a:latin typeface="Arial Narrow"/>
                <a:cs typeface="Arial Narrow"/>
              </a:rPr>
              <a:t>MILESTONE 5</a:t>
            </a:r>
            <a:br>
              <a:rPr lang="en-US" sz="1200" b="1">
                <a:solidFill>
                  <a:schemeClr val="tx1"/>
                </a:solidFill>
                <a:latin typeface="Arial Narrow"/>
                <a:cs typeface="Arial Narrow"/>
              </a:rPr>
            </a:br>
            <a:r>
              <a:rPr lang="en-US" sz="1200">
                <a:solidFill>
                  <a:schemeClr val="tx1"/>
                </a:solidFill>
                <a:latin typeface="Arial Narrow"/>
                <a:cs typeface="Arial Narrow"/>
              </a:rPr>
              <a:t>Release at WHQ again, test + collect feedback</a:t>
            </a:r>
            <a:br>
              <a:rPr lang="en-US" sz="1200">
                <a:solidFill>
                  <a:schemeClr val="tx1"/>
                </a:solidFill>
                <a:latin typeface="Arial Narrow"/>
                <a:cs typeface="Arial Narrow"/>
              </a:rPr>
            </a:br>
            <a:endParaRPr lang="en-US" sz="1200">
              <a:solidFill>
                <a:schemeClr val="tx1"/>
              </a:solidFill>
              <a:latin typeface="Arial Narrow"/>
              <a:cs typeface="Arial Narrow"/>
            </a:endParaRPr>
          </a:p>
        </p:txBody>
      </p:sp>
      <p:cxnSp>
        <p:nvCxnSpPr>
          <p:cNvPr id="226" name="Straight Connector 225">
            <a:extLst>
              <a:ext uri="{FF2B5EF4-FFF2-40B4-BE49-F238E27FC236}">
                <a16:creationId xmlns:a16="http://schemas.microsoft.com/office/drawing/2014/main" id="{FA13EA87-107C-48C4-9362-112E693D8324}"/>
              </a:ext>
            </a:extLst>
          </p:cNvPr>
          <p:cNvCxnSpPr>
            <a:cxnSpLocks/>
          </p:cNvCxnSpPr>
          <p:nvPr/>
        </p:nvCxnSpPr>
        <p:spPr>
          <a:xfrm flipV="1">
            <a:off x="714993" y="4825043"/>
            <a:ext cx="0" cy="211124"/>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97019739-15B7-4EEB-8A74-59BC360203A1}"/>
              </a:ext>
            </a:extLst>
          </p:cNvPr>
          <p:cNvCxnSpPr>
            <a:cxnSpLocks/>
          </p:cNvCxnSpPr>
          <p:nvPr/>
        </p:nvCxnSpPr>
        <p:spPr>
          <a:xfrm flipV="1">
            <a:off x="5124531" y="4836920"/>
            <a:ext cx="5938" cy="199249"/>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5160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high confidence">
            <a:extLst>
              <a:ext uri="{FF2B5EF4-FFF2-40B4-BE49-F238E27FC236}">
                <a16:creationId xmlns:a16="http://schemas.microsoft.com/office/drawing/2014/main" id="{0F538B6E-A233-454B-9D71-6187BA9D7627}"/>
              </a:ext>
            </a:extLst>
          </p:cNvPr>
          <p:cNvPicPr>
            <a:picLocks noChangeAspect="1"/>
          </p:cNvPicPr>
          <p:nvPr/>
        </p:nvPicPr>
        <p:blipFill>
          <a:blip r:embed="rId3"/>
          <a:stretch>
            <a:fillRect/>
          </a:stretch>
        </p:blipFill>
        <p:spPr>
          <a:xfrm>
            <a:off x="6101255" y="1390190"/>
            <a:ext cx="7015655" cy="5559580"/>
          </a:xfrm>
          <a:prstGeom prst="rect">
            <a:avLst/>
          </a:prstGeom>
        </p:spPr>
      </p:pic>
      <p:sp>
        <p:nvSpPr>
          <p:cNvPr id="23" name="Title 1"/>
          <p:cNvSpPr>
            <a:spLocks noGrp="1"/>
          </p:cNvSpPr>
          <p:nvPr>
            <p:ph type="title"/>
          </p:nvPr>
        </p:nvSpPr>
        <p:spPr>
          <a:xfrm>
            <a:off x="289297" y="207974"/>
            <a:ext cx="13167360" cy="859360"/>
          </a:xfrm>
        </p:spPr>
        <p:txBody>
          <a:bodyPr>
            <a:noAutofit/>
          </a:bodyPr>
          <a:lstStyle/>
          <a:p>
            <a:r>
              <a:rPr lang="en-US" sz="5400">
                <a:latin typeface="Impact"/>
                <a:cs typeface="Impact"/>
              </a:rPr>
              <a:t>PROJECTED GROWTH</a:t>
            </a:r>
          </a:p>
        </p:txBody>
      </p:sp>
      <p:sp>
        <p:nvSpPr>
          <p:cNvPr id="29" name="Text Placeholder 5"/>
          <p:cNvSpPr txBox="1">
            <a:spLocks/>
          </p:cNvSpPr>
          <p:nvPr/>
        </p:nvSpPr>
        <p:spPr>
          <a:xfrm>
            <a:off x="2041433" y="1464742"/>
            <a:ext cx="2982609" cy="4418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JM" b="1">
                <a:solidFill>
                  <a:srgbClr val="000000"/>
                </a:solidFill>
                <a:latin typeface="Arial Narrow"/>
                <a:cs typeface="Arial Narrow"/>
              </a:rPr>
              <a:t>PERCENT INCREASE</a:t>
            </a:r>
          </a:p>
        </p:txBody>
      </p:sp>
      <p:sp>
        <p:nvSpPr>
          <p:cNvPr id="30" name="Text Placeholder 5"/>
          <p:cNvSpPr txBox="1">
            <a:spLocks/>
          </p:cNvSpPr>
          <p:nvPr/>
        </p:nvSpPr>
        <p:spPr>
          <a:xfrm>
            <a:off x="1992019" y="1947478"/>
            <a:ext cx="2872138" cy="662801"/>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a:solidFill>
                  <a:srgbClr val="000000"/>
                </a:solidFill>
                <a:latin typeface="Arial Narrow"/>
                <a:cs typeface="Arial Narrow"/>
              </a:rPr>
              <a:t>Mobile monthly conversion rate</a:t>
            </a:r>
          </a:p>
        </p:txBody>
      </p:sp>
      <p:sp>
        <p:nvSpPr>
          <p:cNvPr id="32" name="Text Placeholder 5"/>
          <p:cNvSpPr txBox="1">
            <a:spLocks/>
          </p:cNvSpPr>
          <p:nvPr/>
        </p:nvSpPr>
        <p:spPr>
          <a:xfrm>
            <a:off x="918970" y="1035824"/>
            <a:ext cx="1183883" cy="917976"/>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5400" kern="0" spc="-160">
                <a:solidFill>
                  <a:srgbClr val="000000"/>
                </a:solidFill>
                <a:latin typeface="Impact"/>
                <a:cs typeface="Impact"/>
              </a:rPr>
              <a:t>~. 4</a:t>
            </a:r>
            <a:endParaRPr lang="en-JM" sz="3200" kern="0" spc="-160">
              <a:solidFill>
                <a:srgbClr val="000000"/>
              </a:solidFill>
              <a:latin typeface="Impact"/>
              <a:cs typeface="Impact"/>
            </a:endParaRPr>
          </a:p>
        </p:txBody>
      </p:sp>
      <p:sp>
        <p:nvSpPr>
          <p:cNvPr id="42" name="Shape 4390"/>
          <p:cNvSpPr/>
          <p:nvPr/>
        </p:nvSpPr>
        <p:spPr>
          <a:xfrm rot="10800000" flipH="1">
            <a:off x="1050029" y="1914230"/>
            <a:ext cx="3702833"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43" name="Text Placeholder 5"/>
          <p:cNvSpPr txBox="1">
            <a:spLocks/>
          </p:cNvSpPr>
          <p:nvPr/>
        </p:nvSpPr>
        <p:spPr>
          <a:xfrm>
            <a:off x="2041433" y="3077294"/>
            <a:ext cx="2982609" cy="4418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JM" b="1">
                <a:solidFill>
                  <a:srgbClr val="000000"/>
                </a:solidFill>
                <a:latin typeface="Arial Narrow"/>
                <a:cs typeface="Arial Narrow"/>
              </a:rPr>
              <a:t>PERCENT INCREASE</a:t>
            </a:r>
          </a:p>
        </p:txBody>
      </p:sp>
      <p:sp>
        <p:nvSpPr>
          <p:cNvPr id="44" name="Text Placeholder 5"/>
          <p:cNvSpPr txBox="1">
            <a:spLocks/>
          </p:cNvSpPr>
          <p:nvPr/>
        </p:nvSpPr>
        <p:spPr>
          <a:xfrm>
            <a:off x="1790700" y="3552410"/>
            <a:ext cx="3073457" cy="662801"/>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a:solidFill>
                  <a:srgbClr val="000000"/>
                </a:solidFill>
                <a:latin typeface="Arial Narrow"/>
                <a:cs typeface="Arial Narrow"/>
              </a:rPr>
              <a:t>Desktop monthly conversion rate</a:t>
            </a:r>
          </a:p>
        </p:txBody>
      </p:sp>
      <p:sp>
        <p:nvSpPr>
          <p:cNvPr id="45" name="Text Placeholder 5"/>
          <p:cNvSpPr txBox="1">
            <a:spLocks/>
          </p:cNvSpPr>
          <p:nvPr/>
        </p:nvSpPr>
        <p:spPr>
          <a:xfrm>
            <a:off x="865630" y="2640756"/>
            <a:ext cx="1183883" cy="917976"/>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5400" kern="0" spc="-160">
                <a:solidFill>
                  <a:srgbClr val="000000"/>
                </a:solidFill>
                <a:latin typeface="Impact"/>
                <a:cs typeface="Impact"/>
              </a:rPr>
              <a:t>~. 1</a:t>
            </a:r>
            <a:endParaRPr lang="en-JM" sz="3200" kern="0" spc="-160">
              <a:solidFill>
                <a:srgbClr val="000000"/>
              </a:solidFill>
              <a:latin typeface="Impact"/>
              <a:cs typeface="Impact"/>
            </a:endParaRPr>
          </a:p>
        </p:txBody>
      </p:sp>
      <p:sp>
        <p:nvSpPr>
          <p:cNvPr id="46" name="Shape 4390"/>
          <p:cNvSpPr/>
          <p:nvPr/>
        </p:nvSpPr>
        <p:spPr>
          <a:xfrm rot="10800000" flipH="1">
            <a:off x="1050029" y="3519162"/>
            <a:ext cx="3702833"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47" name="Text Placeholder 5"/>
          <p:cNvSpPr txBox="1">
            <a:spLocks/>
          </p:cNvSpPr>
          <p:nvPr/>
        </p:nvSpPr>
        <p:spPr>
          <a:xfrm>
            <a:off x="3245393" y="4461247"/>
            <a:ext cx="1321449" cy="662848"/>
          </a:xfrm>
          <a:prstGeom prst="rect">
            <a:avLst/>
          </a:prstGeom>
        </p:spPr>
        <p:txBody>
          <a:bodyPr anchor="t">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JM" b="1">
                <a:solidFill>
                  <a:srgbClr val="000000"/>
                </a:solidFill>
                <a:latin typeface="Arial Narrow"/>
                <a:cs typeface="Arial Narrow"/>
              </a:rPr>
              <a:t>PURCHASE INCREASE</a:t>
            </a:r>
          </a:p>
        </p:txBody>
      </p:sp>
      <p:sp>
        <p:nvSpPr>
          <p:cNvPr id="48" name="Text Placeholder 5"/>
          <p:cNvSpPr txBox="1">
            <a:spLocks/>
          </p:cNvSpPr>
          <p:nvPr/>
        </p:nvSpPr>
        <p:spPr>
          <a:xfrm>
            <a:off x="1992019" y="5186371"/>
            <a:ext cx="2872138" cy="662801"/>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a:solidFill>
                  <a:srgbClr val="000000"/>
                </a:solidFill>
                <a:latin typeface="Arial Narrow"/>
                <a:cs typeface="Arial Narrow"/>
              </a:rPr>
              <a:t>Mobile monthly purchases</a:t>
            </a:r>
          </a:p>
        </p:txBody>
      </p:sp>
      <p:sp>
        <p:nvSpPr>
          <p:cNvPr id="49" name="Text Placeholder 5"/>
          <p:cNvSpPr txBox="1">
            <a:spLocks/>
          </p:cNvSpPr>
          <p:nvPr/>
        </p:nvSpPr>
        <p:spPr>
          <a:xfrm>
            <a:off x="995170" y="4245689"/>
            <a:ext cx="2250683" cy="910356"/>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5400" kern="0" spc="-160">
                <a:solidFill>
                  <a:srgbClr val="000000"/>
                </a:solidFill>
                <a:latin typeface="Impact"/>
                <a:cs typeface="Impact"/>
              </a:rPr>
              <a:t>~10000</a:t>
            </a:r>
            <a:endParaRPr lang="en-JM" sz="3200" kern="0" spc="-160">
              <a:solidFill>
                <a:srgbClr val="000000"/>
              </a:solidFill>
              <a:latin typeface="Impact"/>
              <a:cs typeface="Impact"/>
            </a:endParaRPr>
          </a:p>
        </p:txBody>
      </p:sp>
      <p:sp>
        <p:nvSpPr>
          <p:cNvPr id="50" name="Shape 4390"/>
          <p:cNvSpPr/>
          <p:nvPr/>
        </p:nvSpPr>
        <p:spPr>
          <a:xfrm rot="10800000" flipH="1">
            <a:off x="1050029" y="5124095"/>
            <a:ext cx="3702833"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18" name="Slide Number Placeholder 5"/>
          <p:cNvSpPr>
            <a:spLocks noGrp="1"/>
          </p:cNvSpPr>
          <p:nvPr>
            <p:ph type="sldNum" sz="quarter" idx="4"/>
          </p:nvPr>
        </p:nvSpPr>
        <p:spPr>
          <a:xfrm>
            <a:off x="13547445" y="7357629"/>
            <a:ext cx="672579" cy="438150"/>
          </a:xfrm>
          <a:prstGeom prst="rect">
            <a:avLst/>
          </a:prstGeom>
        </p:spPr>
        <p:txBody>
          <a:bodyPr/>
          <a:lstStyle/>
          <a:p>
            <a:r>
              <a:rPr lang="en-US"/>
              <a:t>10</a:t>
            </a:r>
          </a:p>
        </p:txBody>
      </p:sp>
      <p:sp>
        <p:nvSpPr>
          <p:cNvPr id="19" name="TextBox 18"/>
          <p:cNvSpPr txBox="1"/>
          <p:nvPr/>
        </p:nvSpPr>
        <p:spPr>
          <a:xfrm>
            <a:off x="8758477" y="7459944"/>
            <a:ext cx="4528644" cy="313932"/>
          </a:xfrm>
          <a:prstGeom prst="rect">
            <a:avLst/>
          </a:prstGeom>
          <a:noFill/>
        </p:spPr>
        <p:txBody>
          <a:bodyPr wrap="square" lIns="91440" tIns="45720" rIns="91440" bIns="45720" rtlCol="0">
            <a:spAutoFit/>
          </a:bodyPr>
          <a:lstStyle/>
          <a:p>
            <a:pPr algn="r">
              <a:lnSpc>
                <a:spcPct val="80000"/>
              </a:lnSpc>
            </a:pPr>
            <a:r>
              <a:rPr lang="en-US" sz="1800">
                <a:solidFill>
                  <a:schemeClr val="bg1"/>
                </a:solidFill>
                <a:latin typeface="Arial Narrow"/>
              </a:rPr>
              <a:t>M</a:t>
            </a:r>
            <a:r>
              <a:rPr lang="en-US" sz="1800">
                <a:solidFill>
                  <a:srgbClr val="FF6000"/>
                </a:solidFill>
                <a:latin typeface="Arial Narrow"/>
              </a:rPr>
              <a:t>AR</a:t>
            </a:r>
            <a:r>
              <a:rPr lang="en-US" sz="1800">
                <a:solidFill>
                  <a:schemeClr val="bg1"/>
                </a:solidFill>
                <a:latin typeface="Arial Narrow"/>
              </a:rPr>
              <a:t>K</a:t>
            </a:r>
            <a:endParaRPr lang="en-US" sz="1800">
              <a:solidFill>
                <a:prstClr val="white"/>
              </a:solidFill>
              <a:latin typeface="Arial Narrow"/>
              <a:cs typeface="Arial Narrow"/>
            </a:endParaRPr>
          </a:p>
        </p:txBody>
      </p:sp>
      <p:pic>
        <p:nvPicPr>
          <p:cNvPr id="20" name="Picture 19">
            <a:extLst>
              <a:ext uri="{FF2B5EF4-FFF2-40B4-BE49-F238E27FC236}">
                <a16:creationId xmlns:a16="http://schemas.microsoft.com/office/drawing/2014/main" id="{5BE05083-F5C4-D442-8A78-881F4C093E05}"/>
              </a:ext>
            </a:extLst>
          </p:cNvPr>
          <p:cNvPicPr>
            <a:picLocks noChangeAspect="1"/>
          </p:cNvPicPr>
          <p:nvPr/>
        </p:nvPicPr>
        <p:blipFill>
          <a:blip r:embed="rId4"/>
          <a:stretch>
            <a:fillRect/>
          </a:stretch>
        </p:blipFill>
        <p:spPr>
          <a:xfrm>
            <a:off x="13547445" y="102977"/>
            <a:ext cx="864344" cy="864344"/>
          </a:xfrm>
          <a:prstGeom prst="rect">
            <a:avLst/>
          </a:prstGeom>
        </p:spPr>
      </p:pic>
      <p:sp>
        <p:nvSpPr>
          <p:cNvPr id="2" name="TextBox 1">
            <a:extLst>
              <a:ext uri="{FF2B5EF4-FFF2-40B4-BE49-F238E27FC236}">
                <a16:creationId xmlns:a16="http://schemas.microsoft.com/office/drawing/2014/main" id="{B5DA045F-25B0-4774-827C-29E45CA11B5E}"/>
              </a:ext>
            </a:extLst>
          </p:cNvPr>
          <p:cNvSpPr txBox="1"/>
          <p:nvPr/>
        </p:nvSpPr>
        <p:spPr>
          <a:xfrm>
            <a:off x="8775305" y="6854613"/>
            <a:ext cx="26525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(Millions of Users)</a:t>
            </a:r>
          </a:p>
        </p:txBody>
      </p:sp>
      <p:sp>
        <p:nvSpPr>
          <p:cNvPr id="3" name="TextBox 2">
            <a:extLst>
              <a:ext uri="{FF2B5EF4-FFF2-40B4-BE49-F238E27FC236}">
                <a16:creationId xmlns:a16="http://schemas.microsoft.com/office/drawing/2014/main" id="{905AFAC8-C9ED-4225-B216-6C5549DB0248}"/>
              </a:ext>
            </a:extLst>
          </p:cNvPr>
          <p:cNvSpPr txBox="1"/>
          <p:nvPr/>
        </p:nvSpPr>
        <p:spPr>
          <a:xfrm>
            <a:off x="7091491" y="2192035"/>
            <a:ext cx="425896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Projected Mobile Traffic Growth – 3.33</a:t>
            </a:r>
            <a:endParaRPr lang="en-US" sz="2000">
              <a:cs typeface="Calibri"/>
            </a:endParaRPr>
          </a:p>
        </p:txBody>
      </p:sp>
      <p:sp>
        <p:nvSpPr>
          <p:cNvPr id="21" name="TextBox 20">
            <a:extLst>
              <a:ext uri="{FF2B5EF4-FFF2-40B4-BE49-F238E27FC236}">
                <a16:creationId xmlns:a16="http://schemas.microsoft.com/office/drawing/2014/main" id="{BBE363B4-76CE-4AB9-8585-C58ECF0DA122}"/>
              </a:ext>
            </a:extLst>
          </p:cNvPr>
          <p:cNvSpPr txBox="1"/>
          <p:nvPr/>
        </p:nvSpPr>
        <p:spPr>
          <a:xfrm>
            <a:off x="7075162" y="2925204"/>
            <a:ext cx="50172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Current Mobile Traffic – 3.20  </a:t>
            </a:r>
          </a:p>
        </p:txBody>
      </p:sp>
      <p:sp>
        <p:nvSpPr>
          <p:cNvPr id="22" name="TextBox 21">
            <a:extLst>
              <a:ext uri="{FF2B5EF4-FFF2-40B4-BE49-F238E27FC236}">
                <a16:creationId xmlns:a16="http://schemas.microsoft.com/office/drawing/2014/main" id="{E42CC398-8418-44C1-8B36-087A071CCA25}"/>
              </a:ext>
            </a:extLst>
          </p:cNvPr>
          <p:cNvSpPr txBox="1"/>
          <p:nvPr/>
        </p:nvSpPr>
        <p:spPr>
          <a:xfrm>
            <a:off x="7059960" y="4657707"/>
            <a:ext cx="43248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Projected Desktop Traffic Growth – 2.59</a:t>
            </a:r>
          </a:p>
        </p:txBody>
      </p:sp>
      <p:sp>
        <p:nvSpPr>
          <p:cNvPr id="24" name="TextBox 23">
            <a:extLst>
              <a:ext uri="{FF2B5EF4-FFF2-40B4-BE49-F238E27FC236}">
                <a16:creationId xmlns:a16="http://schemas.microsoft.com/office/drawing/2014/main" id="{89B5D7C4-37D9-4565-8B2A-490A4802A9D0}"/>
              </a:ext>
            </a:extLst>
          </p:cNvPr>
          <p:cNvSpPr txBox="1"/>
          <p:nvPr/>
        </p:nvSpPr>
        <p:spPr>
          <a:xfrm>
            <a:off x="7068123" y="5405146"/>
            <a:ext cx="48180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Current Desktop Traffic – 2.57</a:t>
            </a:r>
          </a:p>
        </p:txBody>
      </p:sp>
      <p:sp>
        <p:nvSpPr>
          <p:cNvPr id="4" name="TextBox 3">
            <a:extLst>
              <a:ext uri="{FF2B5EF4-FFF2-40B4-BE49-F238E27FC236}">
                <a16:creationId xmlns:a16="http://schemas.microsoft.com/office/drawing/2014/main" id="{277C42E4-2434-4640-ABE3-34670FAEA2E0}"/>
              </a:ext>
            </a:extLst>
          </p:cNvPr>
          <p:cNvSpPr txBox="1"/>
          <p:nvPr/>
        </p:nvSpPr>
        <p:spPr>
          <a:xfrm>
            <a:off x="5570786" y="987442"/>
            <a:ext cx="90596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cs typeface="Calibri"/>
              </a:rPr>
              <a:t>Nike June 2019 Traffic For Mobile and Desktop Users</a:t>
            </a:r>
          </a:p>
        </p:txBody>
      </p:sp>
      <p:sp>
        <p:nvSpPr>
          <p:cNvPr id="6" name="TextBox 5">
            <a:extLst>
              <a:ext uri="{FF2B5EF4-FFF2-40B4-BE49-F238E27FC236}">
                <a16:creationId xmlns:a16="http://schemas.microsoft.com/office/drawing/2014/main" id="{A5105482-B324-4181-AC05-CCD2BBB27B25}"/>
              </a:ext>
            </a:extLst>
          </p:cNvPr>
          <p:cNvSpPr txBox="1"/>
          <p:nvPr/>
        </p:nvSpPr>
        <p:spPr>
          <a:xfrm>
            <a:off x="998220" y="5676900"/>
            <a:ext cx="370332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JM" sz="5400">
                <a:latin typeface="Impact"/>
              </a:rPr>
              <a:t>~$1,000,000</a:t>
            </a:r>
            <a:endParaRPr lang="en-US" sz="5400">
              <a:ea typeface="+mn-lt"/>
              <a:cs typeface="+mn-lt"/>
            </a:endParaRPr>
          </a:p>
          <a:p>
            <a:pPr algn="l"/>
            <a:endParaRPr lang="en-US" sz="5400">
              <a:cs typeface="Calibri"/>
            </a:endParaRPr>
          </a:p>
        </p:txBody>
      </p:sp>
      <p:sp>
        <p:nvSpPr>
          <p:cNvPr id="28" name="Text Placeholder 5">
            <a:extLst>
              <a:ext uri="{FF2B5EF4-FFF2-40B4-BE49-F238E27FC236}">
                <a16:creationId xmlns:a16="http://schemas.microsoft.com/office/drawing/2014/main" id="{18B4F4FE-C675-1546-84AC-EC508C5F4383}"/>
              </a:ext>
            </a:extLst>
          </p:cNvPr>
          <p:cNvSpPr txBox="1">
            <a:spLocks/>
          </p:cNvSpPr>
          <p:nvPr/>
        </p:nvSpPr>
        <p:spPr>
          <a:xfrm>
            <a:off x="1676400" y="6595509"/>
            <a:ext cx="3076462" cy="754241"/>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800">
                <a:solidFill>
                  <a:srgbClr val="000000"/>
                </a:solidFill>
                <a:latin typeface="Arial Narrow"/>
                <a:cs typeface="Arial Narrow"/>
              </a:rPr>
              <a:t>Mobile monthly revenue increase</a:t>
            </a:r>
          </a:p>
        </p:txBody>
      </p:sp>
      <p:sp>
        <p:nvSpPr>
          <p:cNvPr id="31" name="Shape 4390">
            <a:extLst>
              <a:ext uri="{FF2B5EF4-FFF2-40B4-BE49-F238E27FC236}">
                <a16:creationId xmlns:a16="http://schemas.microsoft.com/office/drawing/2014/main" id="{F8A572D4-C609-A841-A575-CBA465885BEC}"/>
              </a:ext>
            </a:extLst>
          </p:cNvPr>
          <p:cNvSpPr/>
          <p:nvPr/>
        </p:nvSpPr>
        <p:spPr>
          <a:xfrm rot="10800000" flipH="1">
            <a:off x="1055295" y="6556093"/>
            <a:ext cx="3702833"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Tree>
    <p:extLst>
      <p:ext uri="{BB962C8B-B14F-4D97-AF65-F5344CB8AC3E}">
        <p14:creationId xmlns:p14="http://schemas.microsoft.com/office/powerpoint/2010/main" val="303809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7">
            <a:extLst>
              <a:ext uri="{FF2B5EF4-FFF2-40B4-BE49-F238E27FC236}">
                <a16:creationId xmlns:a16="http://schemas.microsoft.com/office/drawing/2014/main" id="{F04360F9-91C3-7F4B-81CB-08ACCC908A96}"/>
              </a:ext>
            </a:extLst>
          </p:cNvPr>
          <p:cNvGrpSpPr/>
          <p:nvPr/>
        </p:nvGrpSpPr>
        <p:grpSpPr>
          <a:xfrm>
            <a:off x="1145281" y="2733928"/>
            <a:ext cx="12272973" cy="4335056"/>
            <a:chOff x="1682166" y="24727"/>
            <a:chExt cx="20711107" cy="2882721"/>
          </a:xfrm>
        </p:grpSpPr>
        <p:sp>
          <p:nvSpPr>
            <p:cNvPr id="3" name="Shape 124">
              <a:extLst>
                <a:ext uri="{FF2B5EF4-FFF2-40B4-BE49-F238E27FC236}">
                  <a16:creationId xmlns:a16="http://schemas.microsoft.com/office/drawing/2014/main" id="{074703E3-AEA8-BA47-8546-C91131009E1A}"/>
                </a:ext>
              </a:extLst>
            </p:cNvPr>
            <p:cNvSpPr/>
            <p:nvPr/>
          </p:nvSpPr>
          <p:spPr>
            <a:xfrm>
              <a:off x="4032524" y="445195"/>
              <a:ext cx="1651001" cy="889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2862" tIns="42862" rIns="42862" bIns="42862" numCol="1" anchor="t">
              <a:noAutofit/>
            </a:bodyPr>
            <a:lstStyle>
              <a:lvl1pPr defTabSz="1828754">
                <a:lnSpc>
                  <a:spcPct val="60000"/>
                </a:lnSpc>
                <a:spcBef>
                  <a:spcPts val="400"/>
                </a:spcBef>
                <a:defRPr sz="4800" b="1" cap="all" spc="163">
                  <a:solidFill>
                    <a:srgbClr val="000000"/>
                  </a:solidFill>
                  <a:latin typeface="+mn-lt"/>
                  <a:ea typeface="+mn-ea"/>
                  <a:cs typeface="+mn-cs"/>
                  <a:sym typeface="Helvetica"/>
                </a:defRPr>
              </a:lvl1pPr>
            </a:lstStyle>
            <a:p>
              <a:pPr algn="ctr" defTabSz="1097252" hangingPunct="0">
                <a:lnSpc>
                  <a:spcPct val="100000"/>
                </a:lnSpc>
                <a:spcBef>
                  <a:spcPts val="240"/>
                </a:spcBef>
              </a:pPr>
              <a:r>
                <a:rPr sz="4000" kern="0" spc="98">
                  <a:latin typeface="Helvetica"/>
                  <a:cs typeface="Helvetica"/>
                </a:rPr>
                <a:t>2x</a:t>
              </a:r>
            </a:p>
          </p:txBody>
        </p:sp>
        <p:sp>
          <p:nvSpPr>
            <p:cNvPr id="4" name="Shape 125">
              <a:extLst>
                <a:ext uri="{FF2B5EF4-FFF2-40B4-BE49-F238E27FC236}">
                  <a16:creationId xmlns:a16="http://schemas.microsoft.com/office/drawing/2014/main" id="{4792CDDF-2037-5C41-BC4C-4286503FD25B}"/>
                </a:ext>
              </a:extLst>
            </p:cNvPr>
            <p:cNvSpPr/>
            <p:nvPr/>
          </p:nvSpPr>
          <p:spPr>
            <a:xfrm>
              <a:off x="11150601" y="445195"/>
              <a:ext cx="1651001" cy="889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2862" tIns="42862" rIns="42862" bIns="42862" numCol="1" anchor="t">
              <a:noAutofit/>
            </a:bodyPr>
            <a:lstStyle>
              <a:lvl1pPr defTabSz="1828754">
                <a:lnSpc>
                  <a:spcPct val="60000"/>
                </a:lnSpc>
                <a:spcBef>
                  <a:spcPts val="400"/>
                </a:spcBef>
                <a:defRPr sz="4800" b="1" cap="all" spc="163">
                  <a:solidFill>
                    <a:srgbClr val="000000"/>
                  </a:solidFill>
                  <a:latin typeface="+mn-lt"/>
                  <a:ea typeface="+mn-ea"/>
                  <a:cs typeface="+mn-cs"/>
                  <a:sym typeface="Helvetica"/>
                </a:defRPr>
              </a:lvl1pPr>
            </a:lstStyle>
            <a:p>
              <a:pPr algn="ctr" defTabSz="1097252" hangingPunct="0">
                <a:lnSpc>
                  <a:spcPct val="100000"/>
                </a:lnSpc>
                <a:spcBef>
                  <a:spcPts val="240"/>
                </a:spcBef>
              </a:pPr>
              <a:r>
                <a:rPr sz="4000" kern="0" spc="98">
                  <a:latin typeface="Helvetica"/>
                  <a:cs typeface="Helvetica"/>
                </a:rPr>
                <a:t>2x</a:t>
              </a:r>
            </a:p>
          </p:txBody>
        </p:sp>
        <p:sp>
          <p:nvSpPr>
            <p:cNvPr id="5" name="Shape 126">
              <a:extLst>
                <a:ext uri="{FF2B5EF4-FFF2-40B4-BE49-F238E27FC236}">
                  <a16:creationId xmlns:a16="http://schemas.microsoft.com/office/drawing/2014/main" id="{92EC4624-EC1F-2143-BA6D-E74A96F68CE1}"/>
                </a:ext>
              </a:extLst>
            </p:cNvPr>
            <p:cNvSpPr/>
            <p:nvPr/>
          </p:nvSpPr>
          <p:spPr>
            <a:xfrm>
              <a:off x="18279803" y="445195"/>
              <a:ext cx="1651001" cy="889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2862" tIns="42862" rIns="42862" bIns="42862" numCol="1" anchor="t">
              <a:noAutofit/>
            </a:bodyPr>
            <a:lstStyle>
              <a:lvl1pPr defTabSz="1828754">
                <a:lnSpc>
                  <a:spcPct val="60000"/>
                </a:lnSpc>
                <a:spcBef>
                  <a:spcPts val="400"/>
                </a:spcBef>
                <a:defRPr sz="4800" b="1" cap="all" spc="163">
                  <a:solidFill>
                    <a:srgbClr val="000000"/>
                  </a:solidFill>
                  <a:latin typeface="+mn-lt"/>
                  <a:ea typeface="+mn-ea"/>
                  <a:cs typeface="+mn-cs"/>
                  <a:sym typeface="Helvetica"/>
                </a:defRPr>
              </a:lvl1pPr>
            </a:lstStyle>
            <a:p>
              <a:pPr algn="ctr" defTabSz="1097252" hangingPunct="0">
                <a:lnSpc>
                  <a:spcPct val="100000"/>
                </a:lnSpc>
                <a:spcBef>
                  <a:spcPts val="240"/>
                </a:spcBef>
              </a:pPr>
              <a:r>
                <a:rPr sz="4000" kern="0" spc="98">
                  <a:latin typeface="Helvetica"/>
                  <a:cs typeface="Helvetica"/>
                </a:rPr>
                <a:t>2x</a:t>
              </a:r>
            </a:p>
          </p:txBody>
        </p:sp>
        <p:sp>
          <p:nvSpPr>
            <p:cNvPr id="6" name="Shape 127">
              <a:extLst>
                <a:ext uri="{FF2B5EF4-FFF2-40B4-BE49-F238E27FC236}">
                  <a16:creationId xmlns:a16="http://schemas.microsoft.com/office/drawing/2014/main" id="{39D29C67-690B-AD4E-8401-47940A4B9960}"/>
                </a:ext>
              </a:extLst>
            </p:cNvPr>
            <p:cNvSpPr/>
            <p:nvPr/>
          </p:nvSpPr>
          <p:spPr>
            <a:xfrm>
              <a:off x="2942545" y="963198"/>
              <a:ext cx="3865907" cy="3440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2862" tIns="42862" rIns="42862" bIns="42862" numCol="1" anchor="t">
              <a:spAutoFit/>
            </a:bodyPr>
            <a:lstStyle>
              <a:lvl1pPr>
                <a:defRPr sz="2700" cap="all">
                  <a:solidFill>
                    <a:srgbClr val="000000"/>
                  </a:solidFill>
                  <a:latin typeface="Helvetica Neue LTM Medium Wide"/>
                  <a:ea typeface="Helvetica Neue LTM Medium Wide"/>
                  <a:cs typeface="Helvetica Neue LTM Medium Wide"/>
                  <a:sym typeface="Helvetica Neue LTM Medium Wide"/>
                </a:defRPr>
              </a:lvl1pPr>
            </a:lstStyle>
            <a:p>
              <a:pPr algn="ctr" defTabSz="548640" hangingPunct="0"/>
              <a:r>
                <a:rPr sz="2800" kern="0">
                  <a:latin typeface="Helvetica"/>
                </a:rPr>
                <a:t>Innovation</a:t>
              </a:r>
            </a:p>
          </p:txBody>
        </p:sp>
        <p:sp>
          <p:nvSpPr>
            <p:cNvPr id="7" name="Shape 128">
              <a:extLst>
                <a:ext uri="{FF2B5EF4-FFF2-40B4-BE49-F238E27FC236}">
                  <a16:creationId xmlns:a16="http://schemas.microsoft.com/office/drawing/2014/main" id="{C13FB4E5-7BD6-FE4F-98BC-4BA1F7F2EFBA}"/>
                </a:ext>
              </a:extLst>
            </p:cNvPr>
            <p:cNvSpPr/>
            <p:nvPr/>
          </p:nvSpPr>
          <p:spPr>
            <a:xfrm>
              <a:off x="10789879" y="947338"/>
              <a:ext cx="2372442" cy="3440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2862" tIns="42862" rIns="42862" bIns="42862" numCol="1" anchor="t">
              <a:spAutoFit/>
            </a:bodyPr>
            <a:lstStyle>
              <a:lvl1pPr>
                <a:defRPr sz="2700" cap="all">
                  <a:solidFill>
                    <a:srgbClr val="000000"/>
                  </a:solidFill>
                  <a:latin typeface="Helvetica Neue LTM Medium Wide"/>
                  <a:ea typeface="Helvetica Neue LTM Medium Wide"/>
                  <a:cs typeface="Helvetica Neue LTM Medium Wide"/>
                  <a:sym typeface="Helvetica Neue LTM Medium Wide"/>
                </a:defRPr>
              </a:lvl1pPr>
            </a:lstStyle>
            <a:p>
              <a:pPr algn="ctr" defTabSz="548640" hangingPunct="0"/>
              <a:r>
                <a:rPr sz="2800" kern="0">
                  <a:latin typeface="Helvetica"/>
                </a:rPr>
                <a:t>Direct</a:t>
              </a:r>
            </a:p>
          </p:txBody>
        </p:sp>
        <p:sp>
          <p:nvSpPr>
            <p:cNvPr id="8" name="Shape 129">
              <a:extLst>
                <a:ext uri="{FF2B5EF4-FFF2-40B4-BE49-F238E27FC236}">
                  <a16:creationId xmlns:a16="http://schemas.microsoft.com/office/drawing/2014/main" id="{A2BA5127-4106-0E4D-AFA6-B70DCF6C74FA}"/>
                </a:ext>
              </a:extLst>
            </p:cNvPr>
            <p:cNvSpPr/>
            <p:nvPr/>
          </p:nvSpPr>
          <p:spPr>
            <a:xfrm>
              <a:off x="18020605" y="936633"/>
              <a:ext cx="2169394" cy="3440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2862" tIns="42862" rIns="42862" bIns="42862" numCol="1" anchor="t">
              <a:spAutoFit/>
            </a:bodyPr>
            <a:lstStyle>
              <a:lvl1pPr>
                <a:defRPr sz="2700" cap="all">
                  <a:solidFill>
                    <a:srgbClr val="000000"/>
                  </a:solidFill>
                  <a:latin typeface="Helvetica Neue LTM Medium Wide"/>
                  <a:ea typeface="Helvetica Neue LTM Medium Wide"/>
                  <a:cs typeface="Helvetica Neue LTM Medium Wide"/>
                  <a:sym typeface="Helvetica Neue LTM Medium Wide"/>
                </a:defRPr>
              </a:lvl1pPr>
            </a:lstStyle>
            <a:p>
              <a:pPr algn="ctr" defTabSz="548640" hangingPunct="0"/>
              <a:r>
                <a:rPr sz="2800" kern="0">
                  <a:latin typeface="Helvetica"/>
                </a:rPr>
                <a:t>Speed</a:t>
              </a:r>
            </a:p>
          </p:txBody>
        </p:sp>
        <p:sp>
          <p:nvSpPr>
            <p:cNvPr id="10" name="Shape 131">
              <a:extLst>
                <a:ext uri="{FF2B5EF4-FFF2-40B4-BE49-F238E27FC236}">
                  <a16:creationId xmlns:a16="http://schemas.microsoft.com/office/drawing/2014/main" id="{1B3B5243-7701-DD4F-822E-EF0921C4EC46}"/>
                </a:ext>
              </a:extLst>
            </p:cNvPr>
            <p:cNvSpPr/>
            <p:nvPr/>
          </p:nvSpPr>
          <p:spPr>
            <a:xfrm>
              <a:off x="5875307" y="2167906"/>
              <a:ext cx="12389611" cy="7395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0480" tIns="30480" rIns="30480" bIns="30480" numCol="1" anchor="ctr">
              <a:spAutoFit/>
            </a:bodyPr>
            <a:lstStyle/>
            <a:p>
              <a:pPr algn="ctr" defTabSz="1097252" hangingPunct="0">
                <a:spcBef>
                  <a:spcPts val="240"/>
                </a:spcBef>
                <a:defRPr sz="3200" cap="all" spc="108">
                  <a:solidFill>
                    <a:srgbClr val="000000"/>
                  </a:solidFill>
                  <a:latin typeface="Helvetica Neue LTM Medium Wide"/>
                  <a:ea typeface="Helvetica Neue LTM Medium Wide"/>
                  <a:cs typeface="Helvetica Neue LTM Medium Wide"/>
                  <a:sym typeface="Helvetica Neue LTM Medium Wide"/>
                </a:defRPr>
              </a:pPr>
              <a:r>
                <a:rPr sz="2000" kern="0" cap="all" spc="65">
                  <a:solidFill>
                    <a:srgbClr val="000000"/>
                  </a:solidFill>
                  <a:latin typeface="Helvetica"/>
                  <a:sym typeface="Helvetica Neue LTM Medium Wide"/>
                </a:rPr>
                <a:t>END-TO-END DIGITAL TRANSFORMATION</a:t>
              </a:r>
            </a:p>
            <a:p>
              <a:pPr algn="ctr" defTabSz="492919" hangingPunct="0">
                <a:defRPr sz="3400" b="1" cap="all">
                  <a:solidFill>
                    <a:srgbClr val="000000"/>
                  </a:solidFill>
                </a:defRPr>
              </a:pPr>
              <a:r>
                <a:rPr sz="2000" b="1" kern="0" cap="all">
                  <a:solidFill>
                    <a:srgbClr val="000000"/>
                  </a:solidFill>
                  <a:latin typeface="Helvetica"/>
                  <a:sym typeface="Helvetica Neue"/>
                </a:rPr>
                <a:t>To serve the consumer in new ways</a:t>
              </a:r>
            </a:p>
          </p:txBody>
        </p:sp>
        <p:sp>
          <p:nvSpPr>
            <p:cNvPr id="11" name="Shape 132">
              <a:extLst>
                <a:ext uri="{FF2B5EF4-FFF2-40B4-BE49-F238E27FC236}">
                  <a16:creationId xmlns:a16="http://schemas.microsoft.com/office/drawing/2014/main" id="{1003FAD7-4B15-BB41-915E-99D1446B5E95}"/>
                </a:ext>
              </a:extLst>
            </p:cNvPr>
            <p:cNvSpPr/>
            <p:nvPr/>
          </p:nvSpPr>
          <p:spPr>
            <a:xfrm>
              <a:off x="1748321" y="24727"/>
              <a:ext cx="20643580" cy="88901"/>
            </a:xfrm>
            <a:prstGeom prst="rect">
              <a:avLst/>
            </a:prstGeom>
            <a:solidFill>
              <a:srgbClr val="EBEBEB"/>
            </a:solidFill>
            <a:ln w="12700" cap="flat">
              <a:noFill/>
              <a:miter lim="400000"/>
            </a:ln>
            <a:effectLst/>
          </p:spPr>
          <p:txBody>
            <a:bodyPr wrap="square" lIns="30480" tIns="30480" rIns="30480" bIns="30480" numCol="1" anchor="ctr">
              <a:noAutofit/>
            </a:bodyPr>
            <a:lstStyle/>
            <a:p>
              <a:pPr algn="ctr" defTabSz="495300" hangingPunct="0">
                <a:defRPr sz="3200">
                  <a:solidFill>
                    <a:srgbClr val="EBEBEB"/>
                  </a:solidFill>
                  <a:latin typeface="Helvetica Neue Medium"/>
                  <a:ea typeface="Helvetica Neue Medium"/>
                  <a:cs typeface="Helvetica Neue Medium"/>
                  <a:sym typeface="Helvetica Neue Medium"/>
                </a:defRPr>
              </a:pPr>
              <a:endParaRPr sz="1920" kern="0">
                <a:solidFill>
                  <a:srgbClr val="EBEBEB"/>
                </a:solidFill>
                <a:latin typeface="Helvetica"/>
                <a:sym typeface="Helvetica Neue Medium"/>
              </a:endParaRPr>
            </a:p>
          </p:txBody>
        </p:sp>
        <p:sp>
          <p:nvSpPr>
            <p:cNvPr id="12" name="Shape 133">
              <a:extLst>
                <a:ext uri="{FF2B5EF4-FFF2-40B4-BE49-F238E27FC236}">
                  <a16:creationId xmlns:a16="http://schemas.microsoft.com/office/drawing/2014/main" id="{3360BFAE-4528-F049-A610-53185988A1A6}"/>
                </a:ext>
              </a:extLst>
            </p:cNvPr>
            <p:cNvSpPr/>
            <p:nvPr/>
          </p:nvSpPr>
          <p:spPr>
            <a:xfrm>
              <a:off x="1682166" y="2415302"/>
              <a:ext cx="5080001" cy="1"/>
            </a:xfrm>
            <a:prstGeom prst="line">
              <a:avLst/>
            </a:prstGeom>
            <a:noFill/>
            <a:ln w="25400" cap="flat">
              <a:solidFill>
                <a:srgbClr val="000000"/>
              </a:solidFill>
              <a:prstDash val="solid"/>
              <a:miter lim="400000"/>
            </a:ln>
            <a:effectLst/>
          </p:spPr>
          <p:txBody>
            <a:bodyPr wrap="square" lIns="30480" tIns="30480" rIns="30480" bIns="30480" numCol="1" anchor="ctr">
              <a:noAutofit/>
            </a:bodyPr>
            <a:lstStyle/>
            <a:p>
              <a:pPr algn="ctr" defTabSz="495300" hangingPunct="0">
                <a:defRPr sz="3200">
                  <a:solidFill>
                    <a:srgbClr val="FFFFFF"/>
                  </a:solidFill>
                  <a:latin typeface="Helvetica Neue Medium"/>
                  <a:ea typeface="Helvetica Neue Medium"/>
                  <a:cs typeface="Helvetica Neue Medium"/>
                  <a:sym typeface="Helvetica Neue Medium"/>
                </a:defRPr>
              </a:pPr>
              <a:endParaRPr sz="1920" kern="0">
                <a:solidFill>
                  <a:srgbClr val="FFFFFF"/>
                </a:solidFill>
                <a:latin typeface="Helvetica"/>
                <a:sym typeface="Helvetica Neue Medium"/>
              </a:endParaRPr>
            </a:p>
          </p:txBody>
        </p:sp>
        <p:sp>
          <p:nvSpPr>
            <p:cNvPr id="13" name="Shape 134">
              <a:extLst>
                <a:ext uri="{FF2B5EF4-FFF2-40B4-BE49-F238E27FC236}">
                  <a16:creationId xmlns:a16="http://schemas.microsoft.com/office/drawing/2014/main" id="{78D42CEB-658D-B54F-ADCB-52DC2F528BC8}"/>
                </a:ext>
              </a:extLst>
            </p:cNvPr>
            <p:cNvSpPr/>
            <p:nvPr/>
          </p:nvSpPr>
          <p:spPr>
            <a:xfrm>
              <a:off x="17497046" y="2447824"/>
              <a:ext cx="4894421" cy="1"/>
            </a:xfrm>
            <a:prstGeom prst="line">
              <a:avLst/>
            </a:prstGeom>
            <a:noFill/>
            <a:ln w="25400" cap="flat">
              <a:solidFill>
                <a:srgbClr val="000000"/>
              </a:solidFill>
              <a:prstDash val="solid"/>
              <a:miter lim="400000"/>
            </a:ln>
            <a:effectLst/>
          </p:spPr>
          <p:txBody>
            <a:bodyPr wrap="square" lIns="30480" tIns="30480" rIns="30480" bIns="30480" numCol="1" anchor="ctr">
              <a:noAutofit/>
            </a:bodyPr>
            <a:lstStyle/>
            <a:p>
              <a:pPr algn="ctr" defTabSz="495300" hangingPunct="0">
                <a:defRPr sz="3200">
                  <a:solidFill>
                    <a:srgbClr val="FFFFFF"/>
                  </a:solidFill>
                  <a:latin typeface="Helvetica Neue Medium"/>
                  <a:ea typeface="Helvetica Neue Medium"/>
                  <a:cs typeface="Helvetica Neue Medium"/>
                  <a:sym typeface="Helvetica Neue Medium"/>
                </a:defRPr>
              </a:pPr>
              <a:endParaRPr sz="1920" kern="0">
                <a:solidFill>
                  <a:srgbClr val="FFFFFF"/>
                </a:solidFill>
                <a:latin typeface="Helvetica"/>
                <a:sym typeface="Helvetica Neue Medium"/>
              </a:endParaRPr>
            </a:p>
          </p:txBody>
        </p:sp>
        <p:sp>
          <p:nvSpPr>
            <p:cNvPr id="14" name="Shape 135">
              <a:extLst>
                <a:ext uri="{FF2B5EF4-FFF2-40B4-BE49-F238E27FC236}">
                  <a16:creationId xmlns:a16="http://schemas.microsoft.com/office/drawing/2014/main" id="{11B7A361-404D-9347-8902-4451528E2B80}"/>
                </a:ext>
              </a:extLst>
            </p:cNvPr>
            <p:cNvSpPr/>
            <p:nvPr/>
          </p:nvSpPr>
          <p:spPr>
            <a:xfrm flipV="1">
              <a:off x="22393272" y="1979829"/>
              <a:ext cx="1" cy="480696"/>
            </a:xfrm>
            <a:prstGeom prst="line">
              <a:avLst/>
            </a:prstGeom>
            <a:noFill/>
            <a:ln w="25400" cap="flat">
              <a:solidFill>
                <a:srgbClr val="000000"/>
              </a:solidFill>
              <a:prstDash val="solid"/>
              <a:miter lim="400000"/>
            </a:ln>
            <a:effectLst/>
          </p:spPr>
          <p:txBody>
            <a:bodyPr wrap="square" lIns="30480" tIns="30480" rIns="30480" bIns="30480" numCol="1" anchor="ctr">
              <a:noAutofit/>
            </a:bodyPr>
            <a:lstStyle/>
            <a:p>
              <a:pPr algn="ctr" defTabSz="495300" hangingPunct="0">
                <a:defRPr sz="3200">
                  <a:solidFill>
                    <a:srgbClr val="FFFFFF"/>
                  </a:solidFill>
                  <a:latin typeface="Helvetica Neue Medium"/>
                  <a:ea typeface="Helvetica Neue Medium"/>
                  <a:cs typeface="Helvetica Neue Medium"/>
                  <a:sym typeface="Helvetica Neue Medium"/>
                </a:defRPr>
              </a:pPr>
              <a:endParaRPr sz="1920" kern="0">
                <a:solidFill>
                  <a:srgbClr val="FFFFFF"/>
                </a:solidFill>
                <a:latin typeface="Helvetica"/>
                <a:sym typeface="Helvetica Neue Medium"/>
              </a:endParaRPr>
            </a:p>
          </p:txBody>
        </p:sp>
        <p:sp>
          <p:nvSpPr>
            <p:cNvPr id="15" name="Shape 136">
              <a:extLst>
                <a:ext uri="{FF2B5EF4-FFF2-40B4-BE49-F238E27FC236}">
                  <a16:creationId xmlns:a16="http://schemas.microsoft.com/office/drawing/2014/main" id="{968E2A76-9906-494E-9BC6-FF054CF61BF1}"/>
                </a:ext>
              </a:extLst>
            </p:cNvPr>
            <p:cNvSpPr/>
            <p:nvPr/>
          </p:nvSpPr>
          <p:spPr>
            <a:xfrm flipV="1">
              <a:off x="1694866" y="1947307"/>
              <a:ext cx="1" cy="480696"/>
            </a:xfrm>
            <a:prstGeom prst="line">
              <a:avLst/>
            </a:prstGeom>
            <a:noFill/>
            <a:ln w="25400" cap="flat">
              <a:solidFill>
                <a:srgbClr val="000000"/>
              </a:solidFill>
              <a:prstDash val="solid"/>
              <a:miter lim="400000"/>
            </a:ln>
            <a:effectLst/>
          </p:spPr>
          <p:txBody>
            <a:bodyPr wrap="square" lIns="30480" tIns="30480" rIns="30480" bIns="30480" numCol="1" anchor="ctr">
              <a:noAutofit/>
            </a:bodyPr>
            <a:lstStyle/>
            <a:p>
              <a:pPr algn="ctr" defTabSz="495300" hangingPunct="0">
                <a:defRPr sz="3200">
                  <a:solidFill>
                    <a:srgbClr val="FFFFFF"/>
                  </a:solidFill>
                  <a:latin typeface="Helvetica Neue Medium"/>
                  <a:ea typeface="Helvetica Neue Medium"/>
                  <a:cs typeface="Helvetica Neue Medium"/>
                  <a:sym typeface="Helvetica Neue Medium"/>
                </a:defRPr>
              </a:pPr>
              <a:endParaRPr sz="1920" kern="0">
                <a:solidFill>
                  <a:srgbClr val="FFFFFF"/>
                </a:solidFill>
                <a:latin typeface="Helvetica"/>
                <a:sym typeface="Helvetica Neue Medium"/>
              </a:endParaRPr>
            </a:p>
          </p:txBody>
        </p:sp>
      </p:grpSp>
      <p:grpSp>
        <p:nvGrpSpPr>
          <p:cNvPr id="32" name="Group 161">
            <a:extLst>
              <a:ext uri="{FF2B5EF4-FFF2-40B4-BE49-F238E27FC236}">
                <a16:creationId xmlns:a16="http://schemas.microsoft.com/office/drawing/2014/main" id="{3E12CD80-86A6-164C-841F-042C3C060B61}"/>
              </a:ext>
            </a:extLst>
          </p:cNvPr>
          <p:cNvGrpSpPr/>
          <p:nvPr/>
        </p:nvGrpSpPr>
        <p:grpSpPr>
          <a:xfrm>
            <a:off x="826351" y="1409985"/>
            <a:ext cx="13006030" cy="1019622"/>
            <a:chOff x="1527651" y="0"/>
            <a:chExt cx="21084921" cy="1699368"/>
          </a:xfrm>
        </p:grpSpPr>
        <p:sp>
          <p:nvSpPr>
            <p:cNvPr id="33" name="Shape 157">
              <a:extLst>
                <a:ext uri="{FF2B5EF4-FFF2-40B4-BE49-F238E27FC236}">
                  <a16:creationId xmlns:a16="http://schemas.microsoft.com/office/drawing/2014/main" id="{75CFD996-3050-A742-B87C-FB0C3AC69A2C}"/>
                </a:ext>
              </a:extLst>
            </p:cNvPr>
            <p:cNvSpPr/>
            <p:nvPr/>
          </p:nvSpPr>
          <p:spPr>
            <a:xfrm>
              <a:off x="1527651" y="0"/>
              <a:ext cx="21084921" cy="1699368"/>
            </a:xfrm>
            <a:prstGeom prst="rect">
              <a:avLst/>
            </a:prstGeom>
            <a:solidFill>
              <a:srgbClr val="000000"/>
            </a:solidFill>
            <a:ln w="12700" cap="flat">
              <a:noFill/>
              <a:miter lim="400000"/>
            </a:ln>
            <a:effectLst/>
          </p:spPr>
          <p:txBody>
            <a:bodyPr wrap="square" lIns="30480" tIns="30480" rIns="30480" bIns="30480" numCol="1" anchor="ctr">
              <a:noAutofit/>
            </a:bodyPr>
            <a:lstStyle/>
            <a:p>
              <a:pPr algn="ctr" defTabSz="495300" hangingPunct="0">
                <a:defRPr sz="3200">
                  <a:solidFill>
                    <a:srgbClr val="A9A9A9"/>
                  </a:solidFill>
                  <a:latin typeface="Helvetica Neue Medium"/>
                  <a:ea typeface="Helvetica Neue Medium"/>
                  <a:cs typeface="Helvetica Neue Medium"/>
                  <a:sym typeface="Helvetica Neue Medium"/>
                </a:defRPr>
              </a:pPr>
              <a:endParaRPr sz="1920" kern="0">
                <a:solidFill>
                  <a:srgbClr val="A9A9A9"/>
                </a:solidFill>
                <a:latin typeface="Helvetica"/>
                <a:sym typeface="Helvetica Neue Medium"/>
              </a:endParaRPr>
            </a:p>
          </p:txBody>
        </p:sp>
        <p:sp>
          <p:nvSpPr>
            <p:cNvPr id="34" name="Shape 159">
              <a:extLst>
                <a:ext uri="{FF2B5EF4-FFF2-40B4-BE49-F238E27FC236}">
                  <a16:creationId xmlns:a16="http://schemas.microsoft.com/office/drawing/2014/main" id="{43FE0F02-40CF-8E4C-BDF5-06CF5115E3E9}"/>
                </a:ext>
              </a:extLst>
            </p:cNvPr>
            <p:cNvSpPr/>
            <p:nvPr/>
          </p:nvSpPr>
          <p:spPr>
            <a:xfrm>
              <a:off x="1527651" y="131713"/>
              <a:ext cx="21020349" cy="14875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0480" tIns="30480" rIns="30480" bIns="30480" numCol="1" anchor="b">
              <a:spAutoFit/>
            </a:bodyPr>
            <a:lstStyle>
              <a:lvl1pPr defTabSz="1828754">
                <a:lnSpc>
                  <a:spcPct val="20000"/>
                </a:lnSpc>
                <a:spcBef>
                  <a:spcPts val="400"/>
                </a:spcBef>
                <a:defRPr sz="8000" cap="all" spc="272">
                  <a:solidFill>
                    <a:srgbClr val="FFFFFF"/>
                  </a:solidFill>
                  <a:latin typeface="Helvetica Neue LTM Medium Wide"/>
                  <a:ea typeface="Helvetica Neue LTM Medium Wide"/>
                  <a:cs typeface="Helvetica Neue LTM Medium Wide"/>
                  <a:sym typeface="Helvetica Neue LTM Medium Wide"/>
                </a:defRPr>
              </a:lvl1pPr>
            </a:lstStyle>
            <a:p>
              <a:pPr algn="ctr" defTabSz="1097252" hangingPunct="0">
                <a:lnSpc>
                  <a:spcPct val="100000"/>
                </a:lnSpc>
                <a:spcBef>
                  <a:spcPts val="240"/>
                </a:spcBef>
              </a:pPr>
              <a:r>
                <a:rPr lang="en-US" sz="5400" kern="0" spc="163">
                  <a:latin typeface="Helvetica"/>
                </a:rPr>
                <a:t>Nike’s Triple Double</a:t>
              </a:r>
              <a:endParaRPr sz="5400" kern="0" spc="163">
                <a:latin typeface="Helvetica"/>
              </a:endParaRPr>
            </a:p>
          </p:txBody>
        </p:sp>
      </p:grpSp>
      <p:sp>
        <p:nvSpPr>
          <p:cNvPr id="35" name="Shape 162" descr="Events">
            <a:extLst>
              <a:ext uri="{FF2B5EF4-FFF2-40B4-BE49-F238E27FC236}">
                <a16:creationId xmlns:a16="http://schemas.microsoft.com/office/drawing/2014/main" id="{2E240892-CCFC-A64B-8A9F-2882199A5B4E}"/>
              </a:ext>
            </a:extLst>
          </p:cNvPr>
          <p:cNvSpPr/>
          <p:nvPr/>
        </p:nvSpPr>
        <p:spPr>
          <a:xfrm>
            <a:off x="5048511" y="134046"/>
            <a:ext cx="4347047" cy="1009891"/>
          </a:xfrm>
          <a:prstGeom prst="rect">
            <a:avLst/>
          </a:prstGeom>
          <a:ln w="12700">
            <a:miter lim="400000"/>
          </a:ln>
          <a:extLst>
            <a:ext uri="{C572A759-6A51-4108-AA02-DFA0A04FC94B}">
              <ma14:wrappingTextBoxFlag xmlns:ma14="http://schemas.microsoft.com/office/mac/drawingml/2011/main" xmlns="" val="1"/>
            </a:ext>
          </a:extLst>
        </p:spPr>
        <p:txBody>
          <a:bodyPr wrap="square" lIns="42862" tIns="42862" rIns="42862" bIns="42862" anchor="ctr">
            <a:spAutoFit/>
          </a:bodyPr>
          <a:lstStyle>
            <a:lvl1pPr>
              <a:lnSpc>
                <a:spcPct val="70000"/>
              </a:lnSpc>
              <a:defRPr b="1" cap="all">
                <a:solidFill>
                  <a:srgbClr val="000000"/>
                </a:solidFill>
                <a:latin typeface="+mn-lt"/>
                <a:ea typeface="+mn-ea"/>
                <a:cs typeface="+mn-cs"/>
                <a:sym typeface="Helvetica"/>
              </a:defRPr>
            </a:lvl1pPr>
          </a:lstStyle>
          <a:p>
            <a:pPr algn="ctr" defTabSz="492918" hangingPunct="0">
              <a:lnSpc>
                <a:spcPct val="100000"/>
              </a:lnSpc>
            </a:pPr>
            <a:r>
              <a:rPr sz="3000" kern="0">
                <a:latin typeface="Helvetica"/>
                <a:cs typeface="Helvetica"/>
              </a:rPr>
              <a:t>our strategic plan</a:t>
            </a:r>
            <a:endParaRPr lang="en-US">
              <a:cs typeface="Calibri"/>
            </a:endParaRPr>
          </a:p>
        </p:txBody>
      </p:sp>
      <p:sp>
        <p:nvSpPr>
          <p:cNvPr id="36" name="Shape 163" descr="Line">
            <a:extLst>
              <a:ext uri="{FF2B5EF4-FFF2-40B4-BE49-F238E27FC236}">
                <a16:creationId xmlns:a16="http://schemas.microsoft.com/office/drawing/2014/main" id="{9C2D277B-4BFE-1A4F-8970-1C9FF0F97E18}"/>
              </a:ext>
            </a:extLst>
          </p:cNvPr>
          <p:cNvSpPr/>
          <p:nvPr/>
        </p:nvSpPr>
        <p:spPr>
          <a:xfrm>
            <a:off x="5352496" y="1172832"/>
            <a:ext cx="3738865" cy="1"/>
          </a:xfrm>
          <a:prstGeom prst="line">
            <a:avLst/>
          </a:prstGeom>
          <a:ln w="25400">
            <a:solidFill>
              <a:srgbClr val="001B3C"/>
            </a:solidFill>
            <a:miter lim="400000"/>
          </a:ln>
        </p:spPr>
        <p:txBody>
          <a:bodyPr lIns="27431" tIns="27431" rIns="27431" bIns="27431"/>
          <a:lstStyle/>
          <a:p>
            <a:pPr algn="ctr" defTabSz="492918" hangingPunct="0">
              <a:defRPr>
                <a:solidFill>
                  <a:srgbClr val="FF0000"/>
                </a:solidFill>
              </a:defRPr>
            </a:pPr>
            <a:endParaRPr sz="3000" kern="0">
              <a:solidFill>
                <a:srgbClr val="FF0000"/>
              </a:solidFill>
              <a:latin typeface="Helvetica"/>
              <a:sym typeface="Helvetica Neue"/>
            </a:endParaRPr>
          </a:p>
        </p:txBody>
      </p:sp>
      <p:pic>
        <p:nvPicPr>
          <p:cNvPr id="37" name="Picture 36">
            <a:extLst>
              <a:ext uri="{FF2B5EF4-FFF2-40B4-BE49-F238E27FC236}">
                <a16:creationId xmlns:a16="http://schemas.microsoft.com/office/drawing/2014/main" id="{6DA436EC-014F-8B4C-8C72-A401A838E433}"/>
              </a:ext>
            </a:extLst>
          </p:cNvPr>
          <p:cNvPicPr>
            <a:picLocks noChangeAspect="1"/>
          </p:cNvPicPr>
          <p:nvPr/>
        </p:nvPicPr>
        <p:blipFill>
          <a:blip r:embed="rId3"/>
          <a:stretch>
            <a:fillRect/>
          </a:stretch>
        </p:blipFill>
        <p:spPr>
          <a:xfrm>
            <a:off x="13547445" y="117264"/>
            <a:ext cx="864344" cy="864344"/>
          </a:xfrm>
          <a:prstGeom prst="rect">
            <a:avLst/>
          </a:prstGeom>
        </p:spPr>
      </p:pic>
      <p:sp>
        <p:nvSpPr>
          <p:cNvPr id="76" name="Slide Number Placeholder 5">
            <a:extLst>
              <a:ext uri="{FF2B5EF4-FFF2-40B4-BE49-F238E27FC236}">
                <a16:creationId xmlns:a16="http://schemas.microsoft.com/office/drawing/2014/main" id="{CD593024-971F-FC43-9C0C-BCA003070715}"/>
              </a:ext>
            </a:extLst>
          </p:cNvPr>
          <p:cNvSpPr>
            <a:spLocks noGrp="1"/>
          </p:cNvSpPr>
          <p:nvPr>
            <p:ph type="sldNum" sz="quarter" idx="4"/>
          </p:nvPr>
        </p:nvSpPr>
        <p:spPr>
          <a:xfrm>
            <a:off x="13547445" y="7371916"/>
            <a:ext cx="672579" cy="438150"/>
          </a:xfrm>
          <a:prstGeom prst="rect">
            <a:avLst/>
          </a:prstGeom>
        </p:spPr>
        <p:txBody>
          <a:bodyPr/>
          <a:lstStyle/>
          <a:p>
            <a:r>
              <a:rPr lang="en-US"/>
              <a:t>11</a:t>
            </a:r>
          </a:p>
        </p:txBody>
      </p:sp>
      <p:sp>
        <p:nvSpPr>
          <p:cNvPr id="40" name="TextBox 39">
            <a:extLst>
              <a:ext uri="{FF2B5EF4-FFF2-40B4-BE49-F238E27FC236}">
                <a16:creationId xmlns:a16="http://schemas.microsoft.com/office/drawing/2014/main" id="{2FECC089-2429-5F47-A42E-3864315E8534}"/>
              </a:ext>
            </a:extLst>
          </p:cNvPr>
          <p:cNvSpPr txBox="1"/>
          <p:nvPr/>
        </p:nvSpPr>
        <p:spPr>
          <a:xfrm>
            <a:off x="8758477" y="7459944"/>
            <a:ext cx="4528644" cy="313932"/>
          </a:xfrm>
          <a:prstGeom prst="rect">
            <a:avLst/>
          </a:prstGeom>
          <a:noFill/>
        </p:spPr>
        <p:txBody>
          <a:bodyPr wrap="square" lIns="91440" tIns="45720" rIns="91440" bIns="45720" rtlCol="0">
            <a:spAutoFit/>
          </a:bodyPr>
          <a:lstStyle/>
          <a:p>
            <a:pPr algn="r">
              <a:lnSpc>
                <a:spcPct val="80000"/>
              </a:lnSpc>
            </a:pPr>
            <a:r>
              <a:rPr lang="en-US" sz="1800">
                <a:solidFill>
                  <a:schemeClr val="bg1"/>
                </a:solidFill>
                <a:latin typeface="Arial Narrow"/>
              </a:rPr>
              <a:t>M</a:t>
            </a:r>
            <a:r>
              <a:rPr lang="en-US" sz="1800">
                <a:solidFill>
                  <a:srgbClr val="FF6000"/>
                </a:solidFill>
                <a:latin typeface="Arial Narrow"/>
              </a:rPr>
              <a:t>AR</a:t>
            </a:r>
            <a:r>
              <a:rPr lang="en-US" sz="1800">
                <a:solidFill>
                  <a:schemeClr val="bg1"/>
                </a:solidFill>
                <a:latin typeface="Arial Narrow"/>
              </a:rPr>
              <a:t>K</a:t>
            </a:r>
            <a:endParaRPr lang="en-US" sz="1800">
              <a:solidFill>
                <a:prstClr val="white"/>
              </a:solidFill>
              <a:latin typeface="Arial Narrow"/>
              <a:cs typeface="Arial Narrow"/>
            </a:endParaRPr>
          </a:p>
        </p:txBody>
      </p:sp>
    </p:spTree>
    <p:extLst>
      <p:ext uri="{BB962C8B-B14F-4D97-AF65-F5344CB8AC3E}">
        <p14:creationId xmlns:p14="http://schemas.microsoft.com/office/powerpoint/2010/main" val="1294315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p16_FB_Neymar_Product_Single_150817_3x2.jpg"/>
          <p:cNvPicPr>
            <a:picLocks noChangeAspect="1"/>
          </p:cNvPicPr>
          <p:nvPr/>
        </p:nvPicPr>
        <p:blipFill rotWithShape="1">
          <a:blip r:embed="rId3">
            <a:extLst>
              <a:ext uri="{28A0092B-C50C-407E-A947-70E740481C1C}">
                <a14:useLocalDpi xmlns:a14="http://schemas.microsoft.com/office/drawing/2010/main" val="0"/>
              </a:ext>
            </a:extLst>
          </a:blip>
          <a:srcRect l="22506" t="1309" r="3007" b="2825"/>
          <a:stretch/>
        </p:blipFill>
        <p:spPr>
          <a:xfrm>
            <a:off x="5178037" y="120422"/>
            <a:ext cx="9197246" cy="7889396"/>
          </a:xfrm>
          <a:prstGeom prst="rect">
            <a:avLst/>
          </a:prstGeom>
        </p:spPr>
      </p:pic>
      <p:pic>
        <p:nvPicPr>
          <p:cNvPr id="5" name="Picture 4"/>
          <p:cNvPicPr>
            <a:picLocks noChangeAspect="1"/>
          </p:cNvPicPr>
          <p:nvPr/>
        </p:nvPicPr>
        <p:blipFill>
          <a:blip r:embed="rId4"/>
          <a:stretch>
            <a:fillRect/>
          </a:stretch>
        </p:blipFill>
        <p:spPr>
          <a:xfrm>
            <a:off x="0" y="20409"/>
            <a:ext cx="14630400" cy="8229600"/>
          </a:xfrm>
          <a:prstGeom prst="rect">
            <a:avLst/>
          </a:prstGeom>
        </p:spPr>
      </p:pic>
      <p:sp>
        <p:nvSpPr>
          <p:cNvPr id="4" name="TextBox 3"/>
          <p:cNvSpPr txBox="1"/>
          <p:nvPr/>
        </p:nvSpPr>
        <p:spPr>
          <a:xfrm>
            <a:off x="773514" y="877520"/>
            <a:ext cx="5934129" cy="4819781"/>
          </a:xfrm>
          <a:prstGeom prst="rect">
            <a:avLst/>
          </a:prstGeom>
          <a:noFill/>
        </p:spPr>
        <p:txBody>
          <a:bodyPr wrap="square" rtlCol="0">
            <a:spAutoFit/>
          </a:bodyPr>
          <a:lstStyle/>
          <a:p>
            <a:pPr>
              <a:lnSpc>
                <a:spcPct val="80000"/>
              </a:lnSpc>
            </a:pPr>
            <a:r>
              <a:rPr lang="en-US" sz="12000">
                <a:solidFill>
                  <a:prstClr val="white"/>
                </a:solidFill>
                <a:latin typeface="Impact"/>
                <a:cs typeface="Impact"/>
              </a:rPr>
              <a:t>THANK </a:t>
            </a:r>
          </a:p>
          <a:p>
            <a:pPr>
              <a:lnSpc>
                <a:spcPct val="80000"/>
              </a:lnSpc>
            </a:pPr>
            <a:r>
              <a:rPr lang="en-US" sz="12000">
                <a:solidFill>
                  <a:prstClr val="white"/>
                </a:solidFill>
                <a:latin typeface="Impact"/>
                <a:cs typeface="Impact"/>
              </a:rPr>
              <a:t>YOU!</a:t>
            </a:r>
          </a:p>
          <a:p>
            <a:pPr>
              <a:lnSpc>
                <a:spcPct val="80000"/>
              </a:lnSpc>
            </a:pPr>
            <a:endParaRPr lang="en-US" sz="7200">
              <a:solidFill>
                <a:prstClr val="white"/>
              </a:solidFill>
              <a:latin typeface="Impact"/>
              <a:cs typeface="Impact"/>
            </a:endParaRPr>
          </a:p>
          <a:p>
            <a:pPr>
              <a:lnSpc>
                <a:spcPct val="80000"/>
              </a:lnSpc>
            </a:pPr>
            <a:endParaRPr lang="en-US" sz="7200">
              <a:solidFill>
                <a:prstClr val="white"/>
              </a:solidFill>
              <a:latin typeface="Impact"/>
              <a:cs typeface="Impact"/>
            </a:endParaRPr>
          </a:p>
        </p:txBody>
      </p:sp>
      <p:sp>
        <p:nvSpPr>
          <p:cNvPr id="2" name="BainBulletsConfiguration" hidden="1"/>
          <p:cNvSpPr txBox="1"/>
          <p:nvPr/>
        </p:nvSpPr>
        <p:spPr>
          <a:xfrm>
            <a:off x="12700" y="12700"/>
            <a:ext cx="8890000" cy="107722"/>
          </a:xfrm>
          <a:prstGeom prst="rect">
            <a:avLst/>
          </a:prstGeom>
          <a:noFill/>
        </p:spPr>
        <p:txBody>
          <a:bodyPr vert="horz" rtlCol="0">
            <a:spAutoFit/>
          </a:bodyPr>
          <a:lstStyle/>
          <a:p>
            <a:endParaRPr lang="en-US" sz="100">
              <a:solidFill>
                <a:srgbClr val="FFFFFF"/>
              </a:solidFill>
              <a:latin typeface="Calibri"/>
            </a:endParaRPr>
          </a:p>
        </p:txBody>
      </p:sp>
      <p:pic>
        <p:nvPicPr>
          <p:cNvPr id="9" name="Picture 8">
            <a:extLst>
              <a:ext uri="{FF2B5EF4-FFF2-40B4-BE49-F238E27FC236}">
                <a16:creationId xmlns:a16="http://schemas.microsoft.com/office/drawing/2014/main" id="{5F67FB61-3D26-104C-8CED-4575AA690A7A}"/>
              </a:ext>
            </a:extLst>
          </p:cNvPr>
          <p:cNvPicPr>
            <a:picLocks noChangeAspect="1"/>
          </p:cNvPicPr>
          <p:nvPr/>
        </p:nvPicPr>
        <p:blipFill>
          <a:blip r:embed="rId5"/>
          <a:stretch>
            <a:fillRect/>
          </a:stretch>
        </p:blipFill>
        <p:spPr>
          <a:xfrm>
            <a:off x="3977887" y="2296737"/>
            <a:ext cx="1200150" cy="1200150"/>
          </a:xfrm>
          <a:prstGeom prst="rect">
            <a:avLst/>
          </a:prstGeom>
        </p:spPr>
      </p:pic>
    </p:spTree>
    <p:extLst>
      <p:ext uri="{BB962C8B-B14F-4D97-AF65-F5344CB8AC3E}">
        <p14:creationId xmlns:p14="http://schemas.microsoft.com/office/powerpoint/2010/main" val="219389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297" y="207974"/>
            <a:ext cx="13167360" cy="859360"/>
          </a:xfrm>
        </p:spPr>
        <p:txBody>
          <a:bodyPr>
            <a:noAutofit/>
          </a:bodyPr>
          <a:lstStyle/>
          <a:p>
            <a:r>
              <a:rPr lang="en-US"/>
              <a:t>THE TEAM</a:t>
            </a:r>
          </a:p>
        </p:txBody>
      </p:sp>
      <p:sp>
        <p:nvSpPr>
          <p:cNvPr id="12" name="Slide Number Placeholder 5"/>
          <p:cNvSpPr>
            <a:spLocks noGrp="1"/>
          </p:cNvSpPr>
          <p:nvPr>
            <p:ph type="sldNum" sz="quarter" idx="4"/>
          </p:nvPr>
        </p:nvSpPr>
        <p:spPr>
          <a:xfrm>
            <a:off x="13547446" y="7357630"/>
            <a:ext cx="672580" cy="438150"/>
          </a:xfrm>
          <a:prstGeom prst="rect">
            <a:avLst/>
          </a:prstGeom>
        </p:spPr>
        <p:txBody>
          <a:bodyPr/>
          <a:lstStyle/>
          <a:p>
            <a:pPr defTabSz="653084"/>
            <a:r>
              <a:rPr lang="en-US"/>
              <a:t>12</a:t>
            </a:r>
          </a:p>
        </p:txBody>
      </p:sp>
      <p:pic>
        <p:nvPicPr>
          <p:cNvPr id="13" name="Picture 12">
            <a:extLst>
              <a:ext uri="{FF2B5EF4-FFF2-40B4-BE49-F238E27FC236}">
                <a16:creationId xmlns:a16="http://schemas.microsoft.com/office/drawing/2014/main" id="{71069179-7AA9-6549-B63D-67B92D47D404}"/>
              </a:ext>
            </a:extLst>
          </p:cNvPr>
          <p:cNvPicPr>
            <a:picLocks noChangeAspect="1"/>
          </p:cNvPicPr>
          <p:nvPr/>
        </p:nvPicPr>
        <p:blipFill>
          <a:blip r:embed="rId3"/>
          <a:stretch>
            <a:fillRect/>
          </a:stretch>
        </p:blipFill>
        <p:spPr>
          <a:xfrm>
            <a:off x="13547445" y="102977"/>
            <a:ext cx="864344" cy="864344"/>
          </a:xfrm>
          <a:prstGeom prst="rect">
            <a:avLst/>
          </a:prstGeom>
        </p:spPr>
      </p:pic>
      <p:sp>
        <p:nvSpPr>
          <p:cNvPr id="3" name="TextBox 2">
            <a:extLst>
              <a:ext uri="{FF2B5EF4-FFF2-40B4-BE49-F238E27FC236}">
                <a16:creationId xmlns:a16="http://schemas.microsoft.com/office/drawing/2014/main" id="{B3324D15-8504-4567-9F85-69089A4DE256}"/>
              </a:ext>
            </a:extLst>
          </p:cNvPr>
          <p:cNvSpPr txBox="1"/>
          <p:nvPr/>
        </p:nvSpPr>
        <p:spPr>
          <a:xfrm>
            <a:off x="8758477" y="7459944"/>
            <a:ext cx="4528644" cy="317459"/>
          </a:xfrm>
          <a:prstGeom prst="rect">
            <a:avLst/>
          </a:prstGeom>
          <a:noFill/>
        </p:spPr>
        <p:txBody>
          <a:bodyPr wrap="square" lIns="91440" tIns="45720" rIns="91440" bIns="45720" rtlCol="0" anchor="t">
            <a:spAutoFit/>
          </a:bodyPr>
          <a:lstStyle/>
          <a:p>
            <a:pPr algn="r">
              <a:lnSpc>
                <a:spcPct val="80000"/>
              </a:lnSpc>
            </a:pPr>
            <a:r>
              <a:rPr lang="en-US" sz="1800">
                <a:solidFill>
                  <a:srgbClr val="FFFFFF"/>
                </a:solidFill>
                <a:latin typeface="Arial Narrow"/>
              </a:rPr>
              <a:t>M</a:t>
            </a:r>
            <a:r>
              <a:rPr lang="en-US" sz="1800">
                <a:solidFill>
                  <a:srgbClr val="FF6000"/>
                </a:solidFill>
                <a:latin typeface="Arial Narrow"/>
              </a:rPr>
              <a:t>AR</a:t>
            </a:r>
            <a:r>
              <a:rPr lang="en-US" sz="1800">
                <a:solidFill>
                  <a:srgbClr val="FFFFFF"/>
                </a:solidFill>
                <a:latin typeface="Arial Narrow"/>
              </a:rPr>
              <a:t>K</a:t>
            </a:r>
            <a:endParaRPr lang="en-US" sz="1800">
              <a:solidFill>
                <a:srgbClr val="FFFFFF"/>
              </a:solidFill>
            </a:endParaRPr>
          </a:p>
        </p:txBody>
      </p:sp>
      <p:sp>
        <p:nvSpPr>
          <p:cNvPr id="5" name="TextBox 4">
            <a:extLst>
              <a:ext uri="{FF2B5EF4-FFF2-40B4-BE49-F238E27FC236}">
                <a16:creationId xmlns:a16="http://schemas.microsoft.com/office/drawing/2014/main" id="{500C0C79-D5CA-47AC-967C-7FC79F95A9E2}"/>
              </a:ext>
            </a:extLst>
          </p:cNvPr>
          <p:cNvSpPr txBox="1"/>
          <p:nvPr/>
        </p:nvSpPr>
        <p:spPr>
          <a:xfrm>
            <a:off x="1014671" y="3474519"/>
            <a:ext cx="425268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t>Jason </a:t>
            </a:r>
            <a:r>
              <a:rPr lang="en-US" sz="1400" cap="all" err="1"/>
              <a:t>Lomsdalen</a:t>
            </a:r>
            <a:endParaRPr lang="en-US" sz="1400">
              <a:cs typeface="Calibri"/>
            </a:endParaRPr>
          </a:p>
          <a:p>
            <a:r>
              <a:rPr lang="en-US" sz="1400" b="1" cap="all"/>
              <a:t>SOFTWARE ENGINEER INTERN</a:t>
            </a:r>
            <a:endParaRPr lang="en-US" sz="1400">
              <a:cs typeface="Calibri"/>
            </a:endParaRPr>
          </a:p>
          <a:p>
            <a:pPr algn="l"/>
            <a:endParaRPr lang="en-US" sz="1400">
              <a:cs typeface="Calibri"/>
            </a:endParaRPr>
          </a:p>
        </p:txBody>
      </p:sp>
      <p:sp>
        <p:nvSpPr>
          <p:cNvPr id="19" name="TextBox 18">
            <a:extLst>
              <a:ext uri="{FF2B5EF4-FFF2-40B4-BE49-F238E27FC236}">
                <a16:creationId xmlns:a16="http://schemas.microsoft.com/office/drawing/2014/main" id="{3796E77A-2218-4388-A7D3-B98324F95B97}"/>
              </a:ext>
            </a:extLst>
          </p:cNvPr>
          <p:cNvSpPr txBox="1"/>
          <p:nvPr/>
        </p:nvSpPr>
        <p:spPr>
          <a:xfrm>
            <a:off x="3576788" y="3479370"/>
            <a:ext cx="2486875"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t>STEPHANIE HUGHES</a:t>
            </a:r>
            <a:endParaRPr lang="en-US" sz="1400">
              <a:cs typeface="Calibri"/>
            </a:endParaRPr>
          </a:p>
          <a:p>
            <a:r>
              <a:rPr lang="en-US" sz="1400" b="1" cap="all"/>
              <a:t>NIKE TECH ENGINEER INTERN</a:t>
            </a:r>
            <a:endParaRPr lang="en-US" sz="1400"/>
          </a:p>
          <a:p>
            <a:endParaRPr lang="en-US" sz="2000" cap="all">
              <a:cs typeface="Calibri"/>
            </a:endParaRPr>
          </a:p>
          <a:p>
            <a:pPr algn="l"/>
            <a:endParaRPr lang="en-US">
              <a:cs typeface="Calibri"/>
            </a:endParaRPr>
          </a:p>
        </p:txBody>
      </p:sp>
      <p:sp>
        <p:nvSpPr>
          <p:cNvPr id="21" name="TextBox 20">
            <a:extLst>
              <a:ext uri="{FF2B5EF4-FFF2-40B4-BE49-F238E27FC236}">
                <a16:creationId xmlns:a16="http://schemas.microsoft.com/office/drawing/2014/main" id="{1F681504-EC74-446B-BB73-ED80C76ED398}"/>
              </a:ext>
            </a:extLst>
          </p:cNvPr>
          <p:cNvSpPr txBox="1"/>
          <p:nvPr/>
        </p:nvSpPr>
        <p:spPr>
          <a:xfrm>
            <a:off x="6232727" y="3460200"/>
            <a:ext cx="248687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t>TANNER MORSE</a:t>
            </a:r>
            <a:endParaRPr lang="en-US" sz="1400">
              <a:cs typeface="Calibri"/>
            </a:endParaRPr>
          </a:p>
          <a:p>
            <a:r>
              <a:rPr lang="en-US" sz="1400" b="1" cap="all"/>
              <a:t>SOFTWARE ENGINEER INTERN</a:t>
            </a:r>
            <a:endParaRPr lang="en-US" sz="1400">
              <a:cs typeface="Calibri"/>
            </a:endParaRPr>
          </a:p>
          <a:p>
            <a:endParaRPr lang="en-US" sz="1400" cap="all">
              <a:cs typeface="Calibri"/>
            </a:endParaRPr>
          </a:p>
          <a:p>
            <a:pPr algn="l"/>
            <a:endParaRPr lang="en-US" sz="1400">
              <a:cs typeface="Calibri"/>
            </a:endParaRPr>
          </a:p>
        </p:txBody>
      </p:sp>
      <p:sp>
        <p:nvSpPr>
          <p:cNvPr id="22" name="TextBox 21">
            <a:extLst>
              <a:ext uri="{FF2B5EF4-FFF2-40B4-BE49-F238E27FC236}">
                <a16:creationId xmlns:a16="http://schemas.microsoft.com/office/drawing/2014/main" id="{EC25217E-7B6C-40B0-ADDF-65E710B5D130}"/>
              </a:ext>
            </a:extLst>
          </p:cNvPr>
          <p:cNvSpPr txBox="1"/>
          <p:nvPr/>
        </p:nvSpPr>
        <p:spPr>
          <a:xfrm>
            <a:off x="473910" y="6290429"/>
            <a:ext cx="24166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t>BRIAN HOU</a:t>
            </a:r>
            <a:endParaRPr lang="en-US" sz="1400">
              <a:cs typeface="Calibri"/>
            </a:endParaRPr>
          </a:p>
          <a:p>
            <a:r>
              <a:rPr lang="en-US" sz="1400" b="1" cap="all">
                <a:ea typeface="+mn-lt"/>
                <a:cs typeface="+mn-lt"/>
              </a:rPr>
              <a:t>SOFTWARE ENGINEER INTERN</a:t>
            </a:r>
            <a:endParaRPr lang="en-US" sz="1400">
              <a:cs typeface="Calibri"/>
            </a:endParaRPr>
          </a:p>
          <a:p>
            <a:pPr algn="l"/>
            <a:endParaRPr lang="en-US" sz="1400" cap="all">
              <a:cs typeface="Calibri"/>
            </a:endParaRPr>
          </a:p>
          <a:p>
            <a:endParaRPr lang="en-US" sz="1400">
              <a:cs typeface="Calibri"/>
            </a:endParaRPr>
          </a:p>
        </p:txBody>
      </p:sp>
      <p:sp>
        <p:nvSpPr>
          <p:cNvPr id="24" name="TextBox 23">
            <a:extLst>
              <a:ext uri="{FF2B5EF4-FFF2-40B4-BE49-F238E27FC236}">
                <a16:creationId xmlns:a16="http://schemas.microsoft.com/office/drawing/2014/main" id="{C85DD602-46F7-49F5-8A2F-4DE26A7A924F}"/>
              </a:ext>
            </a:extLst>
          </p:cNvPr>
          <p:cNvSpPr txBox="1"/>
          <p:nvPr/>
        </p:nvSpPr>
        <p:spPr>
          <a:xfrm>
            <a:off x="8888667" y="3489071"/>
            <a:ext cx="226950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t>CHIRAG NARAYANAKERE</a:t>
            </a:r>
            <a:endParaRPr lang="en-US" sz="1400">
              <a:cs typeface="Calibri"/>
            </a:endParaRPr>
          </a:p>
          <a:p>
            <a:r>
              <a:rPr lang="en-US" sz="1400" b="1" cap="all"/>
              <a:t>Product Owner INTERN</a:t>
            </a:r>
            <a:endParaRPr lang="en-US" sz="1400">
              <a:cs typeface="Calibri"/>
            </a:endParaRPr>
          </a:p>
          <a:p>
            <a:pPr algn="l"/>
            <a:endParaRPr lang="en-US" sz="1400">
              <a:cs typeface="Calibri"/>
            </a:endParaRPr>
          </a:p>
        </p:txBody>
      </p:sp>
      <p:sp>
        <p:nvSpPr>
          <p:cNvPr id="26" name="TextBox 25">
            <a:extLst>
              <a:ext uri="{FF2B5EF4-FFF2-40B4-BE49-F238E27FC236}">
                <a16:creationId xmlns:a16="http://schemas.microsoft.com/office/drawing/2014/main" id="{196EEE46-102D-4013-B440-119791707B13}"/>
              </a:ext>
            </a:extLst>
          </p:cNvPr>
          <p:cNvSpPr txBox="1"/>
          <p:nvPr/>
        </p:nvSpPr>
        <p:spPr>
          <a:xfrm>
            <a:off x="11454729" y="3474518"/>
            <a:ext cx="248687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t>JOHN HO</a:t>
            </a:r>
            <a:endParaRPr lang="en-US" sz="1400">
              <a:cs typeface="Calibri"/>
            </a:endParaRPr>
          </a:p>
          <a:p>
            <a:r>
              <a:rPr lang="en-US" sz="1400" b="1" cap="all"/>
              <a:t>SOFTWARE ENGINEER INTERN</a:t>
            </a:r>
            <a:endParaRPr lang="en-US" sz="1400">
              <a:cs typeface="Calibri"/>
            </a:endParaRPr>
          </a:p>
          <a:p>
            <a:pPr algn="l"/>
            <a:endParaRPr lang="en-US" sz="1400">
              <a:cs typeface="Calibri"/>
            </a:endParaRPr>
          </a:p>
        </p:txBody>
      </p:sp>
      <p:pic>
        <p:nvPicPr>
          <p:cNvPr id="4" name="Picture 5" descr="A person smiling next to a body of water&#10;&#10;Description generated with very high confidence">
            <a:extLst>
              <a:ext uri="{FF2B5EF4-FFF2-40B4-BE49-F238E27FC236}">
                <a16:creationId xmlns:a16="http://schemas.microsoft.com/office/drawing/2014/main" id="{AD3B953E-547E-493B-AF33-35FF66C80130}"/>
              </a:ext>
            </a:extLst>
          </p:cNvPr>
          <p:cNvPicPr>
            <a:picLocks noChangeAspect="1"/>
          </p:cNvPicPr>
          <p:nvPr/>
        </p:nvPicPr>
        <p:blipFill>
          <a:blip r:embed="rId4"/>
          <a:stretch>
            <a:fillRect/>
          </a:stretch>
        </p:blipFill>
        <p:spPr>
          <a:xfrm>
            <a:off x="7495374" y="4068687"/>
            <a:ext cx="1873577" cy="2109958"/>
          </a:xfrm>
          <a:prstGeom prst="rect">
            <a:avLst/>
          </a:prstGeom>
        </p:spPr>
      </p:pic>
      <p:pic>
        <p:nvPicPr>
          <p:cNvPr id="7" name="Picture 7" descr="A young boy wearing a white shirt and smiling at the camera&#10;&#10;Description generated with high confidence">
            <a:extLst>
              <a:ext uri="{FF2B5EF4-FFF2-40B4-BE49-F238E27FC236}">
                <a16:creationId xmlns:a16="http://schemas.microsoft.com/office/drawing/2014/main" id="{6356C66E-214A-4C9E-B483-E802A1DD1980}"/>
              </a:ext>
            </a:extLst>
          </p:cNvPr>
          <p:cNvPicPr>
            <a:picLocks noChangeAspect="1"/>
          </p:cNvPicPr>
          <p:nvPr/>
        </p:nvPicPr>
        <p:blipFill>
          <a:blip r:embed="rId5"/>
          <a:stretch>
            <a:fillRect/>
          </a:stretch>
        </p:blipFill>
        <p:spPr>
          <a:xfrm>
            <a:off x="579951" y="4067910"/>
            <a:ext cx="1891266" cy="2109958"/>
          </a:xfrm>
          <a:prstGeom prst="rect">
            <a:avLst/>
          </a:prstGeom>
        </p:spPr>
      </p:pic>
      <p:pic>
        <p:nvPicPr>
          <p:cNvPr id="9" name="Picture 10" descr="A person posing for the camera&#10;&#10;Description generated with very high confidence">
            <a:extLst>
              <a:ext uri="{FF2B5EF4-FFF2-40B4-BE49-F238E27FC236}">
                <a16:creationId xmlns:a16="http://schemas.microsoft.com/office/drawing/2014/main" id="{07599193-3B0D-4378-B3F6-2F438224172E}"/>
              </a:ext>
            </a:extLst>
          </p:cNvPr>
          <p:cNvPicPr>
            <a:picLocks noChangeAspect="1"/>
          </p:cNvPicPr>
          <p:nvPr/>
        </p:nvPicPr>
        <p:blipFill>
          <a:blip r:embed="rId6"/>
          <a:stretch>
            <a:fillRect/>
          </a:stretch>
        </p:blipFill>
        <p:spPr>
          <a:xfrm>
            <a:off x="1072728" y="1305798"/>
            <a:ext cx="1913038" cy="2133444"/>
          </a:xfrm>
          <a:prstGeom prst="rect">
            <a:avLst/>
          </a:prstGeom>
        </p:spPr>
      </p:pic>
      <p:pic>
        <p:nvPicPr>
          <p:cNvPr id="14" name="Picture 14" descr="A person that is standing in the grass&#10;&#10;Description generated with very high confidence">
            <a:extLst>
              <a:ext uri="{FF2B5EF4-FFF2-40B4-BE49-F238E27FC236}">
                <a16:creationId xmlns:a16="http://schemas.microsoft.com/office/drawing/2014/main" id="{AE47EC9D-D95F-40B4-9E45-071D35699B1C}"/>
              </a:ext>
            </a:extLst>
          </p:cNvPr>
          <p:cNvPicPr>
            <a:picLocks noChangeAspect="1"/>
          </p:cNvPicPr>
          <p:nvPr/>
        </p:nvPicPr>
        <p:blipFill>
          <a:blip r:embed="rId7"/>
          <a:stretch>
            <a:fillRect/>
          </a:stretch>
        </p:blipFill>
        <p:spPr>
          <a:xfrm>
            <a:off x="11483566" y="1310952"/>
            <a:ext cx="1913038" cy="2125679"/>
          </a:xfrm>
          <a:prstGeom prst="rect">
            <a:avLst/>
          </a:prstGeom>
        </p:spPr>
      </p:pic>
      <p:pic>
        <p:nvPicPr>
          <p:cNvPr id="17" name="Picture 17" descr="A person posing for the camera&#10;&#10;Description generated with very high confidence">
            <a:extLst>
              <a:ext uri="{FF2B5EF4-FFF2-40B4-BE49-F238E27FC236}">
                <a16:creationId xmlns:a16="http://schemas.microsoft.com/office/drawing/2014/main" id="{D4047712-0703-45CF-B8B8-C212E7BBE4CA}"/>
              </a:ext>
            </a:extLst>
          </p:cNvPr>
          <p:cNvPicPr>
            <a:picLocks noChangeAspect="1"/>
          </p:cNvPicPr>
          <p:nvPr/>
        </p:nvPicPr>
        <p:blipFill rotWithShape="1">
          <a:blip r:embed="rId8"/>
          <a:srcRect l="10844" t="21557" r="11244" b="531"/>
          <a:stretch/>
        </p:blipFill>
        <p:spPr>
          <a:xfrm>
            <a:off x="2890517" y="4067909"/>
            <a:ext cx="1905132" cy="2109958"/>
          </a:xfrm>
          <a:prstGeom prst="rect">
            <a:avLst/>
          </a:prstGeom>
        </p:spPr>
      </p:pic>
      <p:pic>
        <p:nvPicPr>
          <p:cNvPr id="27" name="Picture 27" descr="A person wearing a suit and tie smiling at the camera&#10;&#10;Description generated with very high confidence">
            <a:extLst>
              <a:ext uri="{FF2B5EF4-FFF2-40B4-BE49-F238E27FC236}">
                <a16:creationId xmlns:a16="http://schemas.microsoft.com/office/drawing/2014/main" id="{937143C9-FDF4-44E0-87A3-354B07275234}"/>
              </a:ext>
            </a:extLst>
          </p:cNvPr>
          <p:cNvPicPr>
            <a:picLocks noChangeAspect="1"/>
          </p:cNvPicPr>
          <p:nvPr/>
        </p:nvPicPr>
        <p:blipFill>
          <a:blip r:embed="rId9"/>
          <a:stretch>
            <a:fillRect/>
          </a:stretch>
        </p:blipFill>
        <p:spPr>
          <a:xfrm>
            <a:off x="6283354" y="1302383"/>
            <a:ext cx="1913038" cy="2134248"/>
          </a:xfrm>
          <a:prstGeom prst="rect">
            <a:avLst/>
          </a:prstGeom>
        </p:spPr>
      </p:pic>
      <p:pic>
        <p:nvPicPr>
          <p:cNvPr id="29" name="Picture 29" descr="A picture containing person, outdoor, tree&#10;&#10;Description generated with very high confidence">
            <a:extLst>
              <a:ext uri="{FF2B5EF4-FFF2-40B4-BE49-F238E27FC236}">
                <a16:creationId xmlns:a16="http://schemas.microsoft.com/office/drawing/2014/main" id="{CB440657-24B3-49EA-88BA-1BD191EA931D}"/>
              </a:ext>
            </a:extLst>
          </p:cNvPr>
          <p:cNvPicPr>
            <a:picLocks noChangeAspect="1"/>
          </p:cNvPicPr>
          <p:nvPr/>
        </p:nvPicPr>
        <p:blipFill>
          <a:blip r:embed="rId10"/>
          <a:stretch>
            <a:fillRect/>
          </a:stretch>
        </p:blipFill>
        <p:spPr>
          <a:xfrm>
            <a:off x="8883460" y="1299632"/>
            <a:ext cx="1913038" cy="2139610"/>
          </a:xfrm>
          <a:prstGeom prst="rect">
            <a:avLst/>
          </a:prstGeom>
        </p:spPr>
      </p:pic>
      <p:pic>
        <p:nvPicPr>
          <p:cNvPr id="31" name="Picture 31" descr="A person standing in front of a window&#10;&#10;Description generated with very high confidence">
            <a:extLst>
              <a:ext uri="{FF2B5EF4-FFF2-40B4-BE49-F238E27FC236}">
                <a16:creationId xmlns:a16="http://schemas.microsoft.com/office/drawing/2014/main" id="{109F53B3-9571-4A6B-AF77-1FF262579C86}"/>
              </a:ext>
            </a:extLst>
          </p:cNvPr>
          <p:cNvPicPr>
            <a:picLocks noChangeAspect="1"/>
          </p:cNvPicPr>
          <p:nvPr/>
        </p:nvPicPr>
        <p:blipFill>
          <a:blip r:embed="rId11"/>
          <a:stretch>
            <a:fillRect/>
          </a:stretch>
        </p:blipFill>
        <p:spPr>
          <a:xfrm>
            <a:off x="5203507" y="4068687"/>
            <a:ext cx="1887960" cy="2109958"/>
          </a:xfrm>
          <a:prstGeom prst="rect">
            <a:avLst/>
          </a:prstGeom>
        </p:spPr>
      </p:pic>
      <p:pic>
        <p:nvPicPr>
          <p:cNvPr id="33" name="Picture 33" descr="A person sitting on a bench posing for the camera&#10;&#10;Description generated with very high confidence">
            <a:extLst>
              <a:ext uri="{FF2B5EF4-FFF2-40B4-BE49-F238E27FC236}">
                <a16:creationId xmlns:a16="http://schemas.microsoft.com/office/drawing/2014/main" id="{B5FADD7B-F20B-4318-8812-8122A0AAF785}"/>
              </a:ext>
            </a:extLst>
          </p:cNvPr>
          <p:cNvPicPr>
            <a:picLocks noChangeAspect="1"/>
          </p:cNvPicPr>
          <p:nvPr/>
        </p:nvPicPr>
        <p:blipFill>
          <a:blip r:embed="rId12"/>
          <a:stretch>
            <a:fillRect/>
          </a:stretch>
        </p:blipFill>
        <p:spPr>
          <a:xfrm>
            <a:off x="3678041" y="1299632"/>
            <a:ext cx="1913038" cy="2139610"/>
          </a:xfrm>
          <a:prstGeom prst="rect">
            <a:avLst/>
          </a:prstGeom>
        </p:spPr>
      </p:pic>
      <p:pic>
        <p:nvPicPr>
          <p:cNvPr id="8" name="Picture 7">
            <a:extLst>
              <a:ext uri="{FF2B5EF4-FFF2-40B4-BE49-F238E27FC236}">
                <a16:creationId xmlns:a16="http://schemas.microsoft.com/office/drawing/2014/main" id="{210B31EC-EA0B-064D-B83F-F8CF3C00418A}"/>
              </a:ext>
            </a:extLst>
          </p:cNvPr>
          <p:cNvPicPr>
            <a:picLocks noChangeAspect="1"/>
          </p:cNvPicPr>
          <p:nvPr/>
        </p:nvPicPr>
        <p:blipFill rotWithShape="1">
          <a:blip r:embed="rId13"/>
          <a:srcRect l="14620" t="31" r="5678" b="10211"/>
          <a:stretch/>
        </p:blipFill>
        <p:spPr>
          <a:xfrm>
            <a:off x="9772857" y="4067910"/>
            <a:ext cx="1873577" cy="2109959"/>
          </a:xfrm>
          <a:prstGeom prst="rect">
            <a:avLst/>
          </a:prstGeom>
        </p:spPr>
      </p:pic>
      <p:pic>
        <p:nvPicPr>
          <p:cNvPr id="28" name="Picture 27">
            <a:extLst>
              <a:ext uri="{FF2B5EF4-FFF2-40B4-BE49-F238E27FC236}">
                <a16:creationId xmlns:a16="http://schemas.microsoft.com/office/drawing/2014/main" id="{7FDEE0B7-DF0C-4C4F-A9EE-EDAB885F588D}"/>
              </a:ext>
            </a:extLst>
          </p:cNvPr>
          <p:cNvPicPr>
            <a:picLocks noChangeAspect="1"/>
          </p:cNvPicPr>
          <p:nvPr/>
        </p:nvPicPr>
        <p:blipFill rotWithShape="1">
          <a:blip r:embed="rId14"/>
          <a:srcRect l="10371" t="-486" r="-5" b="486"/>
          <a:stretch/>
        </p:blipFill>
        <p:spPr>
          <a:xfrm>
            <a:off x="12050339" y="4067909"/>
            <a:ext cx="1891267" cy="2109959"/>
          </a:xfrm>
          <a:prstGeom prst="rect">
            <a:avLst/>
          </a:prstGeom>
        </p:spPr>
      </p:pic>
      <p:sp>
        <p:nvSpPr>
          <p:cNvPr id="32" name="TextBox 31">
            <a:extLst>
              <a:ext uri="{FF2B5EF4-FFF2-40B4-BE49-F238E27FC236}">
                <a16:creationId xmlns:a16="http://schemas.microsoft.com/office/drawing/2014/main" id="{1BE2BF06-FAA9-A441-9431-67926EB1309D}"/>
              </a:ext>
            </a:extLst>
          </p:cNvPr>
          <p:cNvSpPr txBox="1"/>
          <p:nvPr/>
        </p:nvSpPr>
        <p:spPr>
          <a:xfrm>
            <a:off x="2800115" y="6289650"/>
            <a:ext cx="24166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t>KAMI CHIN</a:t>
            </a:r>
            <a:endParaRPr lang="en-US" sz="1400">
              <a:cs typeface="Calibri"/>
            </a:endParaRPr>
          </a:p>
          <a:p>
            <a:r>
              <a:rPr lang="en-US" sz="1400" b="1" cap="all">
                <a:ea typeface="+mn-lt"/>
                <a:cs typeface="+mn-lt"/>
              </a:rPr>
              <a:t>SOFTWARE ENGINEER INTERN</a:t>
            </a:r>
            <a:endParaRPr lang="en-US" sz="1400">
              <a:cs typeface="Calibri"/>
            </a:endParaRPr>
          </a:p>
          <a:p>
            <a:pPr algn="l"/>
            <a:endParaRPr lang="en-US" sz="1400" cap="all">
              <a:cs typeface="Calibri"/>
            </a:endParaRPr>
          </a:p>
          <a:p>
            <a:endParaRPr lang="en-US" sz="1400">
              <a:cs typeface="Calibri"/>
            </a:endParaRPr>
          </a:p>
        </p:txBody>
      </p:sp>
      <p:sp>
        <p:nvSpPr>
          <p:cNvPr id="34" name="TextBox 33">
            <a:extLst>
              <a:ext uri="{FF2B5EF4-FFF2-40B4-BE49-F238E27FC236}">
                <a16:creationId xmlns:a16="http://schemas.microsoft.com/office/drawing/2014/main" id="{74A46C8C-E3D0-A34E-A741-F59C213DCBBC}"/>
              </a:ext>
            </a:extLst>
          </p:cNvPr>
          <p:cNvSpPr txBox="1"/>
          <p:nvPr/>
        </p:nvSpPr>
        <p:spPr>
          <a:xfrm>
            <a:off x="5126319" y="6288871"/>
            <a:ext cx="24166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t>MARTA WILCZYNSKI</a:t>
            </a:r>
            <a:endParaRPr lang="en-US" sz="1400">
              <a:cs typeface="Calibri"/>
            </a:endParaRPr>
          </a:p>
          <a:p>
            <a:r>
              <a:rPr lang="en-US" sz="1400" b="1" cap="all">
                <a:ea typeface="+mn-lt"/>
                <a:cs typeface="+mn-lt"/>
              </a:rPr>
              <a:t>NIKE TECH ENGINEER INTERN</a:t>
            </a:r>
            <a:endParaRPr lang="en-US" sz="1400">
              <a:cs typeface="Calibri"/>
            </a:endParaRPr>
          </a:p>
          <a:p>
            <a:pPr algn="l"/>
            <a:endParaRPr lang="en-US" sz="1400" cap="all">
              <a:cs typeface="Calibri"/>
            </a:endParaRPr>
          </a:p>
          <a:p>
            <a:endParaRPr lang="en-US" sz="1400">
              <a:cs typeface="Calibri"/>
            </a:endParaRPr>
          </a:p>
        </p:txBody>
      </p:sp>
      <p:sp>
        <p:nvSpPr>
          <p:cNvPr id="35" name="TextBox 34">
            <a:extLst>
              <a:ext uri="{FF2B5EF4-FFF2-40B4-BE49-F238E27FC236}">
                <a16:creationId xmlns:a16="http://schemas.microsoft.com/office/drawing/2014/main" id="{6346B892-E67A-E745-9F6F-F996A2688AF4}"/>
              </a:ext>
            </a:extLst>
          </p:cNvPr>
          <p:cNvSpPr txBox="1"/>
          <p:nvPr/>
        </p:nvSpPr>
        <p:spPr>
          <a:xfrm>
            <a:off x="7452523" y="6288092"/>
            <a:ext cx="241660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cs typeface="Calibri"/>
              </a:rPr>
              <a:t>ANNETTE COCHRAN</a:t>
            </a:r>
            <a:endParaRPr lang="en-US" sz="1400">
              <a:cs typeface="Calibri"/>
            </a:endParaRPr>
          </a:p>
          <a:p>
            <a:r>
              <a:rPr lang="en-US" sz="1400" b="1" cap="all">
                <a:ea typeface="+mn-lt"/>
                <a:cs typeface="+mn-lt"/>
              </a:rPr>
              <a:t>QUALITY TOOLS DEVELOPMENT INTERN</a:t>
            </a:r>
            <a:endParaRPr lang="en-US" sz="1400">
              <a:cs typeface="Calibri"/>
            </a:endParaRPr>
          </a:p>
          <a:p>
            <a:pPr algn="l"/>
            <a:endParaRPr lang="en-US" sz="1400" cap="all">
              <a:cs typeface="Calibri"/>
            </a:endParaRPr>
          </a:p>
          <a:p>
            <a:endParaRPr lang="en-US" sz="1400">
              <a:cs typeface="Calibri"/>
            </a:endParaRPr>
          </a:p>
        </p:txBody>
      </p:sp>
      <p:sp>
        <p:nvSpPr>
          <p:cNvPr id="36" name="TextBox 35">
            <a:extLst>
              <a:ext uri="{FF2B5EF4-FFF2-40B4-BE49-F238E27FC236}">
                <a16:creationId xmlns:a16="http://schemas.microsoft.com/office/drawing/2014/main" id="{3ECC938F-ADC1-4146-BAC3-40C6733C1860}"/>
              </a:ext>
            </a:extLst>
          </p:cNvPr>
          <p:cNvSpPr txBox="1"/>
          <p:nvPr/>
        </p:nvSpPr>
        <p:spPr>
          <a:xfrm>
            <a:off x="9704149" y="6273539"/>
            <a:ext cx="24166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t>DAVID ARES</a:t>
            </a:r>
            <a:endParaRPr lang="en-US" sz="1400">
              <a:cs typeface="Calibri"/>
            </a:endParaRPr>
          </a:p>
          <a:p>
            <a:r>
              <a:rPr lang="en-US" sz="1400" b="1" cap="all">
                <a:ea typeface="+mn-lt"/>
                <a:cs typeface="+mn-lt"/>
              </a:rPr>
              <a:t>COACH</a:t>
            </a:r>
            <a:endParaRPr lang="en-US" sz="1400">
              <a:cs typeface="Calibri"/>
            </a:endParaRPr>
          </a:p>
          <a:p>
            <a:pPr algn="l"/>
            <a:endParaRPr lang="en-US" sz="1400" cap="all">
              <a:cs typeface="Calibri"/>
            </a:endParaRPr>
          </a:p>
          <a:p>
            <a:endParaRPr lang="en-US" sz="1400">
              <a:cs typeface="Calibri"/>
            </a:endParaRPr>
          </a:p>
        </p:txBody>
      </p:sp>
      <p:sp>
        <p:nvSpPr>
          <p:cNvPr id="37" name="TextBox 36">
            <a:extLst>
              <a:ext uri="{FF2B5EF4-FFF2-40B4-BE49-F238E27FC236}">
                <a16:creationId xmlns:a16="http://schemas.microsoft.com/office/drawing/2014/main" id="{69045AB1-8F3E-E74B-9A06-2142D86A7675}"/>
              </a:ext>
            </a:extLst>
          </p:cNvPr>
          <p:cNvSpPr txBox="1"/>
          <p:nvPr/>
        </p:nvSpPr>
        <p:spPr>
          <a:xfrm>
            <a:off x="11995182" y="6273539"/>
            <a:ext cx="24166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cap="all">
                <a:cs typeface="Calibri"/>
              </a:rPr>
              <a:t>David SHEFCHIK</a:t>
            </a:r>
            <a:endParaRPr lang="en-US" sz="1400">
              <a:cs typeface="Calibri"/>
            </a:endParaRPr>
          </a:p>
          <a:p>
            <a:r>
              <a:rPr lang="en-US" sz="1400" b="1" cap="all">
                <a:ea typeface="+mn-lt"/>
                <a:cs typeface="+mn-lt"/>
              </a:rPr>
              <a:t>COACH</a:t>
            </a:r>
            <a:endParaRPr lang="en-US" sz="1400">
              <a:cs typeface="Calibri"/>
            </a:endParaRPr>
          </a:p>
          <a:p>
            <a:pPr algn="l"/>
            <a:endParaRPr lang="en-US" sz="1400" cap="all">
              <a:cs typeface="Calibri"/>
            </a:endParaRPr>
          </a:p>
          <a:p>
            <a:endParaRPr lang="en-US" sz="1400">
              <a:cs typeface="Calibri"/>
            </a:endParaRPr>
          </a:p>
        </p:txBody>
      </p:sp>
    </p:spTree>
    <p:extLst>
      <p:ext uri="{BB962C8B-B14F-4D97-AF65-F5344CB8AC3E}">
        <p14:creationId xmlns:p14="http://schemas.microsoft.com/office/powerpoint/2010/main" val="901536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pair of feet wearing blue and black shoes&#10;&#10;Description generated with high confidence">
            <a:extLst>
              <a:ext uri="{FF2B5EF4-FFF2-40B4-BE49-F238E27FC236}">
                <a16:creationId xmlns:a16="http://schemas.microsoft.com/office/drawing/2014/main" id="{A869EC6A-C49A-46C1-81EE-90B54A8772F4}"/>
              </a:ext>
            </a:extLst>
          </p:cNvPr>
          <p:cNvPicPr>
            <a:picLocks noChangeAspect="1"/>
          </p:cNvPicPr>
          <p:nvPr/>
        </p:nvPicPr>
        <p:blipFill rotWithShape="1">
          <a:blip r:embed="rId3"/>
          <a:srcRect l="8570" t="31712" r="15003" b="-31539"/>
          <a:stretch/>
        </p:blipFill>
        <p:spPr>
          <a:xfrm rot="5400000">
            <a:off x="3867836" y="-2894031"/>
            <a:ext cx="6999265" cy="13703035"/>
          </a:xfrm>
          <a:prstGeom prst="rect">
            <a:avLst/>
          </a:prstGeom>
          <a:effectLst>
            <a:glow rad="127000">
              <a:schemeClr val="accent1"/>
            </a:glow>
          </a:effectLst>
        </p:spPr>
      </p:pic>
      <p:sp>
        <p:nvSpPr>
          <p:cNvPr id="7" name="TextBox 6"/>
          <p:cNvSpPr txBox="1"/>
          <p:nvPr/>
        </p:nvSpPr>
        <p:spPr>
          <a:xfrm>
            <a:off x="473206" y="6333265"/>
            <a:ext cx="13714169" cy="1246495"/>
          </a:xfrm>
          <a:prstGeom prst="rect">
            <a:avLst/>
          </a:prstGeom>
          <a:noFill/>
        </p:spPr>
        <p:txBody>
          <a:bodyPr wrap="square" rtlCol="0" anchor="t">
            <a:spAutoFit/>
          </a:bodyPr>
          <a:lstStyle/>
          <a:p>
            <a:pPr algn="ctr">
              <a:lnSpc>
                <a:spcPct val="80000"/>
              </a:lnSpc>
            </a:pPr>
            <a:endParaRPr lang="en-US" sz="9000">
              <a:latin typeface="Impact"/>
            </a:endParaRPr>
          </a:p>
        </p:txBody>
      </p:sp>
      <p:sp>
        <p:nvSpPr>
          <p:cNvPr id="4" name="Rectangle 3">
            <a:extLst>
              <a:ext uri="{FF2B5EF4-FFF2-40B4-BE49-F238E27FC236}">
                <a16:creationId xmlns:a16="http://schemas.microsoft.com/office/drawing/2014/main" id="{92BB5AA4-9167-4C63-8C67-F52B32C8635E}"/>
              </a:ext>
            </a:extLst>
          </p:cNvPr>
          <p:cNvSpPr/>
          <p:nvPr/>
        </p:nvSpPr>
        <p:spPr>
          <a:xfrm>
            <a:off x="473206" y="457854"/>
            <a:ext cx="4355969" cy="6999265"/>
          </a:xfrm>
          <a:prstGeom prst="rect">
            <a:avLst/>
          </a:prstGeom>
          <a:solidFill>
            <a:schemeClr val="accent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0">
                <a:solidFill>
                  <a:schemeClr val="tx2"/>
                </a:solidFill>
                <a:latin typeface="Impact"/>
                <a:cs typeface="Calibri"/>
              </a:rPr>
              <a:t>M</a:t>
            </a:r>
            <a:r>
              <a:rPr lang="en-US" sz="9000">
                <a:solidFill>
                  <a:schemeClr val="accent3"/>
                </a:solidFill>
                <a:latin typeface="Impact"/>
                <a:cs typeface="Calibri"/>
              </a:rPr>
              <a:t>UST</a:t>
            </a:r>
            <a:r>
              <a:rPr lang="en-US" sz="9000">
                <a:solidFill>
                  <a:schemeClr val="accent4"/>
                </a:solidFill>
                <a:latin typeface="Impact"/>
                <a:cs typeface="Calibri"/>
              </a:rPr>
              <a:t> </a:t>
            </a:r>
            <a:r>
              <a:rPr lang="en-US" sz="9000">
                <a:solidFill>
                  <a:srgbClr val="FF6000"/>
                </a:solidFill>
                <a:latin typeface="Impact"/>
                <a:cs typeface="Calibri"/>
              </a:rPr>
              <a:t>A</a:t>
            </a:r>
            <a:r>
              <a:rPr lang="en-US" sz="9000">
                <a:solidFill>
                  <a:schemeClr val="accent3"/>
                </a:solidFill>
                <a:latin typeface="Impact"/>
                <a:cs typeface="Calibri"/>
              </a:rPr>
              <a:t>CQUIRE</a:t>
            </a:r>
            <a:r>
              <a:rPr lang="en-US" sz="9000">
                <a:solidFill>
                  <a:schemeClr val="accent4"/>
                </a:solidFill>
                <a:latin typeface="Impact"/>
                <a:cs typeface="Calibri"/>
              </a:rPr>
              <a:t> </a:t>
            </a:r>
            <a:r>
              <a:rPr lang="en-US" sz="9000">
                <a:solidFill>
                  <a:srgbClr val="FF6000"/>
                </a:solidFill>
                <a:latin typeface="Impact"/>
                <a:cs typeface="Calibri"/>
              </a:rPr>
              <a:t>R</a:t>
            </a:r>
            <a:r>
              <a:rPr lang="en-US" sz="9000">
                <a:solidFill>
                  <a:schemeClr val="accent3"/>
                </a:solidFill>
                <a:latin typeface="Impact"/>
                <a:cs typeface="Calibri"/>
              </a:rPr>
              <a:t>ECENT </a:t>
            </a:r>
            <a:r>
              <a:rPr lang="en-US" sz="9000">
                <a:solidFill>
                  <a:schemeClr val="tx1"/>
                </a:solidFill>
                <a:latin typeface="Impact"/>
                <a:cs typeface="Calibri"/>
              </a:rPr>
              <a:t>K</a:t>
            </a:r>
            <a:r>
              <a:rPr lang="en-US" sz="9000">
                <a:solidFill>
                  <a:schemeClr val="accent3"/>
                </a:solidFill>
                <a:latin typeface="Impact"/>
                <a:cs typeface="Calibri"/>
              </a:rPr>
              <a:t>ICKS</a:t>
            </a:r>
          </a:p>
        </p:txBody>
      </p:sp>
      <p:pic>
        <p:nvPicPr>
          <p:cNvPr id="12" name="Picture 11">
            <a:extLst>
              <a:ext uri="{FF2B5EF4-FFF2-40B4-BE49-F238E27FC236}">
                <a16:creationId xmlns:a16="http://schemas.microsoft.com/office/drawing/2014/main" id="{877FDE93-F237-924A-AF86-69C93880B598}"/>
              </a:ext>
            </a:extLst>
          </p:cNvPr>
          <p:cNvPicPr>
            <a:picLocks noChangeAspect="1"/>
          </p:cNvPicPr>
          <p:nvPr/>
        </p:nvPicPr>
        <p:blipFill>
          <a:blip r:embed="rId4"/>
          <a:stretch>
            <a:fillRect/>
          </a:stretch>
        </p:blipFill>
        <p:spPr>
          <a:xfrm>
            <a:off x="3514314" y="5515686"/>
            <a:ext cx="942264" cy="942264"/>
          </a:xfrm>
          <a:prstGeom prst="rect">
            <a:avLst/>
          </a:prstGeom>
        </p:spPr>
      </p:pic>
    </p:spTree>
    <p:extLst>
      <p:ext uri="{BB962C8B-B14F-4D97-AF65-F5344CB8AC3E}">
        <p14:creationId xmlns:p14="http://schemas.microsoft.com/office/powerpoint/2010/main" val="3541845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descr="Ho13_SNP_EM_DFT_KJames_MotionBlue_007.jpeg.jpg"/>
          <p:cNvPicPr>
            <a:picLocks noChangeAspect="1"/>
          </p:cNvPicPr>
          <p:nvPr/>
        </p:nvPicPr>
        <p:blipFill rotWithShape="1">
          <a:blip r:embed="rId3">
            <a:extLst>
              <a:ext uri="{28A0092B-C50C-407E-A947-70E740481C1C}">
                <a14:useLocalDpi xmlns:a14="http://schemas.microsoft.com/office/drawing/2010/main" val="0"/>
              </a:ext>
            </a:extLst>
          </a:blip>
          <a:srcRect l="884" t="8866" r="3899" b="22950"/>
          <a:stretch/>
        </p:blipFill>
        <p:spPr>
          <a:xfrm>
            <a:off x="469424" y="1177172"/>
            <a:ext cx="13697250" cy="6037186"/>
          </a:xfrm>
          <a:prstGeom prst="rect">
            <a:avLst/>
          </a:prstGeom>
        </p:spPr>
      </p:pic>
      <p:sp>
        <p:nvSpPr>
          <p:cNvPr id="54" name="Rectangle 53"/>
          <p:cNvSpPr/>
          <p:nvPr/>
        </p:nvSpPr>
        <p:spPr>
          <a:xfrm>
            <a:off x="469424" y="4283338"/>
            <a:ext cx="6758203" cy="4198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5" name="Rectangle 54"/>
          <p:cNvSpPr/>
          <p:nvPr/>
        </p:nvSpPr>
        <p:spPr>
          <a:xfrm>
            <a:off x="7402773" y="4283338"/>
            <a:ext cx="6758203" cy="4198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5" name="Group 4"/>
          <p:cNvGrpSpPr/>
          <p:nvPr/>
        </p:nvGrpSpPr>
        <p:grpSpPr>
          <a:xfrm>
            <a:off x="0" y="1032898"/>
            <a:ext cx="14630400" cy="6334234"/>
            <a:chOff x="0" y="1032898"/>
            <a:chExt cx="14630400" cy="6334234"/>
          </a:xfrm>
        </p:grpSpPr>
        <p:sp>
          <p:nvSpPr>
            <p:cNvPr id="4" name="Rectangle 3"/>
            <p:cNvSpPr/>
            <p:nvPr/>
          </p:nvSpPr>
          <p:spPr>
            <a:xfrm>
              <a:off x="0" y="4108192"/>
              <a:ext cx="14630400" cy="1751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2" name="Rectangle 51"/>
            <p:cNvSpPr/>
            <p:nvPr/>
          </p:nvSpPr>
          <p:spPr>
            <a:xfrm rot="5400000">
              <a:off x="4148083" y="4112442"/>
              <a:ext cx="6334234" cy="1751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2" name="Title 1"/>
          <p:cNvSpPr>
            <a:spLocks noGrp="1"/>
          </p:cNvSpPr>
          <p:nvPr>
            <p:ph type="title"/>
          </p:nvPr>
        </p:nvSpPr>
        <p:spPr/>
        <p:txBody>
          <a:bodyPr>
            <a:noAutofit/>
          </a:bodyPr>
          <a:lstStyle/>
          <a:p>
            <a:r>
              <a:rPr lang="en-US" sz="5400">
                <a:latin typeface="Impact"/>
              </a:rPr>
              <a:t>FY19 FOOTWEAR REVENUE</a:t>
            </a:r>
            <a:endParaRPr lang="en-US" sz="5400"/>
          </a:p>
        </p:txBody>
      </p:sp>
      <p:sp>
        <p:nvSpPr>
          <p:cNvPr id="17" name="Up Arrow 16"/>
          <p:cNvSpPr/>
          <p:nvPr/>
        </p:nvSpPr>
        <p:spPr>
          <a:xfrm>
            <a:off x="1857586" y="1869452"/>
            <a:ext cx="3981876" cy="2250371"/>
          </a:xfrm>
          <a:prstGeom prst="upArrow">
            <a:avLst>
              <a:gd name="adj1" fmla="val 67763"/>
              <a:gd name="adj2" fmla="val 46528"/>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TextBox 17"/>
          <p:cNvSpPr txBox="1"/>
          <p:nvPr/>
        </p:nvSpPr>
        <p:spPr>
          <a:xfrm>
            <a:off x="2445837" y="2914412"/>
            <a:ext cx="2716189" cy="605294"/>
          </a:xfrm>
          <a:prstGeom prst="rect">
            <a:avLst/>
          </a:prstGeom>
          <a:noFill/>
        </p:spPr>
        <p:txBody>
          <a:bodyPr wrap="square" rtlCol="0" anchor="t">
            <a:spAutoFit/>
          </a:bodyPr>
          <a:lstStyle/>
          <a:p>
            <a:pPr algn="ctr">
              <a:lnSpc>
                <a:spcPct val="80000"/>
              </a:lnSpc>
            </a:pPr>
            <a:r>
              <a:rPr lang="en-US" sz="4000">
                <a:solidFill>
                  <a:srgbClr val="000000"/>
                </a:solidFill>
                <a:latin typeface="Impact"/>
                <a:cs typeface="Impact"/>
              </a:rPr>
              <a:t>$10B</a:t>
            </a:r>
          </a:p>
        </p:txBody>
      </p:sp>
      <p:sp>
        <p:nvSpPr>
          <p:cNvPr id="20" name="Rectangle 19"/>
          <p:cNvSpPr/>
          <p:nvPr/>
        </p:nvSpPr>
        <p:spPr>
          <a:xfrm>
            <a:off x="3756159" y="2886130"/>
            <a:ext cx="184731" cy="249171"/>
          </a:xfrm>
          <a:prstGeom prst="rect">
            <a:avLst/>
          </a:prstGeom>
        </p:spPr>
        <p:txBody>
          <a:bodyPr wrap="none" anchor="t">
            <a:spAutoFit/>
          </a:bodyPr>
          <a:lstStyle/>
          <a:p>
            <a:pPr algn="ctr">
              <a:lnSpc>
                <a:spcPts val="1120"/>
              </a:lnSpc>
            </a:pPr>
            <a:endParaRPr lang="en-US" sz="1800" b="1">
              <a:solidFill>
                <a:srgbClr val="000000"/>
              </a:solidFill>
              <a:latin typeface="Arial Narrow"/>
              <a:cs typeface="Arial Narrow"/>
            </a:endParaRPr>
          </a:p>
        </p:txBody>
      </p:sp>
      <p:sp>
        <p:nvSpPr>
          <p:cNvPr id="21" name="Rectangle 20"/>
          <p:cNvSpPr/>
          <p:nvPr/>
        </p:nvSpPr>
        <p:spPr>
          <a:xfrm>
            <a:off x="469424" y="1177172"/>
            <a:ext cx="6758203" cy="4198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TextBox 25"/>
          <p:cNvSpPr txBox="1"/>
          <p:nvPr/>
        </p:nvSpPr>
        <p:spPr>
          <a:xfrm>
            <a:off x="469423" y="4306430"/>
            <a:ext cx="6758203" cy="372731"/>
          </a:xfrm>
          <a:prstGeom prst="rect">
            <a:avLst/>
          </a:prstGeom>
          <a:noFill/>
        </p:spPr>
        <p:txBody>
          <a:bodyPr wrap="square" rtlCol="0" anchor="t">
            <a:spAutoFit/>
          </a:bodyPr>
          <a:lstStyle/>
          <a:p>
            <a:pPr algn="ctr">
              <a:lnSpc>
                <a:spcPts val="2100"/>
              </a:lnSpc>
            </a:pPr>
            <a:r>
              <a:rPr lang="en-US" sz="2400" b="1" kern="0">
                <a:solidFill>
                  <a:schemeClr val="bg1"/>
                </a:solidFill>
                <a:latin typeface="Arial Narrow"/>
              </a:rPr>
              <a:t>GREATER CHINA</a:t>
            </a:r>
            <a:endParaRPr lang="en-US" sz="2400">
              <a:solidFill>
                <a:schemeClr val="bg1"/>
              </a:solidFill>
              <a:cs typeface="Calibri"/>
            </a:endParaRPr>
          </a:p>
        </p:txBody>
      </p:sp>
      <p:sp>
        <p:nvSpPr>
          <p:cNvPr id="53" name="Rectangle 52"/>
          <p:cNvSpPr/>
          <p:nvPr/>
        </p:nvSpPr>
        <p:spPr>
          <a:xfrm>
            <a:off x="7402773" y="1177172"/>
            <a:ext cx="6758203" cy="4198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6" name="TextBox 55"/>
          <p:cNvSpPr txBox="1"/>
          <p:nvPr/>
        </p:nvSpPr>
        <p:spPr>
          <a:xfrm>
            <a:off x="469423" y="1205922"/>
            <a:ext cx="6758203" cy="372731"/>
          </a:xfrm>
          <a:prstGeom prst="rect">
            <a:avLst/>
          </a:prstGeom>
          <a:noFill/>
        </p:spPr>
        <p:txBody>
          <a:bodyPr wrap="square" rtlCol="0" anchor="t">
            <a:spAutoFit/>
          </a:bodyPr>
          <a:lstStyle/>
          <a:p>
            <a:pPr algn="ctr">
              <a:lnSpc>
                <a:spcPts val="2100"/>
              </a:lnSpc>
            </a:pPr>
            <a:r>
              <a:rPr lang="en-US" sz="2400" b="1" kern="0">
                <a:solidFill>
                  <a:schemeClr val="bg1"/>
                </a:solidFill>
                <a:latin typeface="Arial Narrow"/>
              </a:rPr>
              <a:t>NORTH AMERICA</a:t>
            </a:r>
            <a:endParaRPr lang="en-US" sz="2400">
              <a:solidFill>
                <a:schemeClr val="bg1"/>
              </a:solidFill>
              <a:cs typeface="Calibri"/>
            </a:endParaRPr>
          </a:p>
        </p:txBody>
      </p:sp>
      <p:sp>
        <p:nvSpPr>
          <p:cNvPr id="57" name="TextBox 56"/>
          <p:cNvSpPr txBox="1"/>
          <p:nvPr/>
        </p:nvSpPr>
        <p:spPr>
          <a:xfrm>
            <a:off x="7402773" y="4306430"/>
            <a:ext cx="6758203" cy="372731"/>
          </a:xfrm>
          <a:prstGeom prst="rect">
            <a:avLst/>
          </a:prstGeom>
          <a:noFill/>
        </p:spPr>
        <p:txBody>
          <a:bodyPr wrap="square" rtlCol="0" anchor="t">
            <a:spAutoFit/>
          </a:bodyPr>
          <a:lstStyle/>
          <a:p>
            <a:pPr algn="ctr">
              <a:lnSpc>
                <a:spcPts val="2100"/>
              </a:lnSpc>
            </a:pPr>
            <a:r>
              <a:rPr lang="en-US" sz="2400" b="1" kern="0">
                <a:solidFill>
                  <a:srgbClr val="FFFFFF"/>
                </a:solidFill>
                <a:latin typeface="Arial Narrow"/>
              </a:rPr>
              <a:t>APLA</a:t>
            </a:r>
            <a:endParaRPr lang="en-US" sz="2400">
              <a:solidFill>
                <a:srgbClr val="FFFFFF"/>
              </a:solidFill>
              <a:cs typeface="Calibri"/>
            </a:endParaRPr>
          </a:p>
        </p:txBody>
      </p:sp>
      <p:sp>
        <p:nvSpPr>
          <p:cNvPr id="58" name="TextBox 57"/>
          <p:cNvSpPr txBox="1"/>
          <p:nvPr/>
        </p:nvSpPr>
        <p:spPr>
          <a:xfrm>
            <a:off x="7402773" y="1205922"/>
            <a:ext cx="6758203" cy="372731"/>
          </a:xfrm>
          <a:prstGeom prst="rect">
            <a:avLst/>
          </a:prstGeom>
          <a:noFill/>
        </p:spPr>
        <p:txBody>
          <a:bodyPr wrap="square" rtlCol="0" anchor="t">
            <a:spAutoFit/>
          </a:bodyPr>
          <a:lstStyle/>
          <a:p>
            <a:pPr algn="ctr">
              <a:lnSpc>
                <a:spcPts val="2100"/>
              </a:lnSpc>
            </a:pPr>
            <a:r>
              <a:rPr lang="en-US" sz="2400" b="1" kern="0">
                <a:solidFill>
                  <a:schemeClr val="bg1"/>
                </a:solidFill>
                <a:latin typeface="Arial Narrow"/>
              </a:rPr>
              <a:t>EMEA</a:t>
            </a:r>
            <a:endParaRPr lang="en-US" sz="2400">
              <a:solidFill>
                <a:schemeClr val="bg1"/>
              </a:solidFill>
              <a:cs typeface="Calibri"/>
            </a:endParaRPr>
          </a:p>
        </p:txBody>
      </p:sp>
      <p:sp>
        <p:nvSpPr>
          <p:cNvPr id="29" name="Oval 28"/>
          <p:cNvSpPr/>
          <p:nvPr/>
        </p:nvSpPr>
        <p:spPr>
          <a:xfrm>
            <a:off x="6109230" y="2986946"/>
            <a:ext cx="2417639" cy="241763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TextBox 33"/>
          <p:cNvSpPr txBox="1"/>
          <p:nvPr/>
        </p:nvSpPr>
        <p:spPr>
          <a:xfrm>
            <a:off x="6219308" y="3478993"/>
            <a:ext cx="2170039" cy="655116"/>
          </a:xfrm>
          <a:prstGeom prst="rect">
            <a:avLst/>
          </a:prstGeom>
          <a:noFill/>
        </p:spPr>
        <p:txBody>
          <a:bodyPr wrap="square" rtlCol="0" anchor="t">
            <a:spAutoFit/>
          </a:bodyPr>
          <a:lstStyle/>
          <a:p>
            <a:pPr algn="ctr">
              <a:lnSpc>
                <a:spcPts val="2100"/>
              </a:lnSpc>
            </a:pPr>
            <a:r>
              <a:rPr lang="en-US" sz="2800" b="1" kern="0" spc="-40">
                <a:latin typeface="Arial Narrow"/>
              </a:rPr>
              <a:t>TOTAL</a:t>
            </a:r>
            <a:endParaRPr lang="en-US">
              <a:latin typeface="Calibri"/>
              <a:cs typeface="Calibri"/>
            </a:endParaRPr>
          </a:p>
          <a:p>
            <a:pPr algn="ctr">
              <a:lnSpc>
                <a:spcPts val="2100"/>
              </a:lnSpc>
            </a:pPr>
            <a:r>
              <a:rPr lang="en-US" sz="2800" b="1" kern="0" spc="-40">
                <a:latin typeface="Arial Narrow"/>
              </a:rPr>
              <a:t>FOOTWEAR</a:t>
            </a:r>
            <a:endParaRPr lang="en-US">
              <a:cs typeface="Calibri"/>
            </a:endParaRPr>
          </a:p>
        </p:txBody>
      </p:sp>
      <p:sp>
        <p:nvSpPr>
          <p:cNvPr id="35" name="TextBox 34"/>
          <p:cNvSpPr txBox="1"/>
          <p:nvPr/>
        </p:nvSpPr>
        <p:spPr>
          <a:xfrm>
            <a:off x="6036873" y="4134914"/>
            <a:ext cx="2501541" cy="861774"/>
          </a:xfrm>
          <a:prstGeom prst="rect">
            <a:avLst/>
          </a:prstGeom>
          <a:noFill/>
        </p:spPr>
        <p:txBody>
          <a:bodyPr wrap="square" rtlCol="0" anchor="t">
            <a:spAutoFit/>
          </a:bodyPr>
          <a:lstStyle/>
          <a:p>
            <a:pPr algn="ctr"/>
            <a:r>
              <a:rPr lang="en-US" sz="5000">
                <a:latin typeface="Impact"/>
                <a:cs typeface="Impact"/>
              </a:rPr>
              <a:t>$24B</a:t>
            </a:r>
          </a:p>
        </p:txBody>
      </p:sp>
      <p:sp>
        <p:nvSpPr>
          <p:cNvPr id="60" name="Up Arrow 59"/>
          <p:cNvSpPr/>
          <p:nvPr/>
        </p:nvSpPr>
        <p:spPr>
          <a:xfrm>
            <a:off x="1857586" y="4975533"/>
            <a:ext cx="3981876" cy="2250371"/>
          </a:xfrm>
          <a:prstGeom prst="upArrow">
            <a:avLst>
              <a:gd name="adj1" fmla="val 67763"/>
              <a:gd name="adj2" fmla="val 44761"/>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1" name="TextBox 60"/>
          <p:cNvSpPr txBox="1"/>
          <p:nvPr/>
        </p:nvSpPr>
        <p:spPr>
          <a:xfrm>
            <a:off x="2490429" y="5973525"/>
            <a:ext cx="2716189" cy="605294"/>
          </a:xfrm>
          <a:prstGeom prst="rect">
            <a:avLst/>
          </a:prstGeom>
          <a:noFill/>
        </p:spPr>
        <p:txBody>
          <a:bodyPr wrap="square" rtlCol="0" anchor="t">
            <a:spAutoFit/>
          </a:bodyPr>
          <a:lstStyle/>
          <a:p>
            <a:pPr algn="ctr">
              <a:lnSpc>
                <a:spcPct val="80000"/>
              </a:lnSpc>
            </a:pPr>
            <a:r>
              <a:rPr lang="en-US" sz="4000">
                <a:solidFill>
                  <a:srgbClr val="000000"/>
                </a:solidFill>
                <a:latin typeface="Impact"/>
                <a:cs typeface="Impact"/>
              </a:rPr>
              <a:t>$4.3B</a:t>
            </a:r>
          </a:p>
        </p:txBody>
      </p:sp>
      <p:sp>
        <p:nvSpPr>
          <p:cNvPr id="62" name="Rectangle 61"/>
          <p:cNvSpPr/>
          <p:nvPr/>
        </p:nvSpPr>
        <p:spPr>
          <a:xfrm>
            <a:off x="3756159" y="5992211"/>
            <a:ext cx="184731" cy="249171"/>
          </a:xfrm>
          <a:prstGeom prst="rect">
            <a:avLst/>
          </a:prstGeom>
        </p:spPr>
        <p:txBody>
          <a:bodyPr wrap="none" anchor="t">
            <a:spAutoFit/>
          </a:bodyPr>
          <a:lstStyle/>
          <a:p>
            <a:pPr algn="ctr">
              <a:lnSpc>
                <a:spcPts val="1120"/>
              </a:lnSpc>
            </a:pPr>
            <a:endParaRPr lang="en-US" sz="1800" b="1">
              <a:solidFill>
                <a:srgbClr val="000000"/>
              </a:solidFill>
              <a:latin typeface="Arial Narrow"/>
              <a:cs typeface="Arial Narrow"/>
            </a:endParaRPr>
          </a:p>
        </p:txBody>
      </p:sp>
      <p:sp>
        <p:nvSpPr>
          <p:cNvPr id="64" name="Up Arrow 63"/>
          <p:cNvSpPr/>
          <p:nvPr/>
        </p:nvSpPr>
        <p:spPr>
          <a:xfrm>
            <a:off x="8790936" y="1869452"/>
            <a:ext cx="3981876" cy="2250371"/>
          </a:xfrm>
          <a:prstGeom prst="upArrow">
            <a:avLst>
              <a:gd name="adj1" fmla="val 67763"/>
              <a:gd name="adj2" fmla="val 44761"/>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5" name="TextBox 64"/>
          <p:cNvSpPr txBox="1"/>
          <p:nvPr/>
        </p:nvSpPr>
        <p:spPr>
          <a:xfrm>
            <a:off x="9395459" y="2886130"/>
            <a:ext cx="2716189" cy="605294"/>
          </a:xfrm>
          <a:prstGeom prst="rect">
            <a:avLst/>
          </a:prstGeom>
          <a:noFill/>
        </p:spPr>
        <p:txBody>
          <a:bodyPr wrap="square" rtlCol="0" anchor="t">
            <a:spAutoFit/>
          </a:bodyPr>
          <a:lstStyle/>
          <a:p>
            <a:pPr algn="ctr">
              <a:lnSpc>
                <a:spcPct val="80000"/>
              </a:lnSpc>
            </a:pPr>
            <a:r>
              <a:rPr lang="en-US" sz="4000">
                <a:solidFill>
                  <a:srgbClr val="000000"/>
                </a:solidFill>
                <a:latin typeface="Impact"/>
                <a:cs typeface="Impact"/>
              </a:rPr>
              <a:t>$6.3B</a:t>
            </a:r>
          </a:p>
        </p:txBody>
      </p:sp>
      <p:sp>
        <p:nvSpPr>
          <p:cNvPr id="68" name="Up Arrow 67"/>
          <p:cNvSpPr/>
          <p:nvPr/>
        </p:nvSpPr>
        <p:spPr>
          <a:xfrm>
            <a:off x="8790936" y="4975533"/>
            <a:ext cx="3981876" cy="2250371"/>
          </a:xfrm>
          <a:prstGeom prst="upArrow">
            <a:avLst>
              <a:gd name="adj1" fmla="val 67763"/>
              <a:gd name="adj2" fmla="val 44761"/>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9" name="TextBox 68"/>
          <p:cNvSpPr txBox="1"/>
          <p:nvPr/>
        </p:nvSpPr>
        <p:spPr>
          <a:xfrm>
            <a:off x="9395460" y="5992211"/>
            <a:ext cx="2716189" cy="605294"/>
          </a:xfrm>
          <a:prstGeom prst="rect">
            <a:avLst/>
          </a:prstGeom>
          <a:noFill/>
        </p:spPr>
        <p:txBody>
          <a:bodyPr wrap="square" rtlCol="0" anchor="t">
            <a:spAutoFit/>
          </a:bodyPr>
          <a:lstStyle/>
          <a:p>
            <a:pPr algn="ctr">
              <a:lnSpc>
                <a:spcPct val="80000"/>
              </a:lnSpc>
            </a:pPr>
            <a:r>
              <a:rPr lang="en-US" sz="4000">
                <a:solidFill>
                  <a:srgbClr val="000000"/>
                </a:solidFill>
                <a:latin typeface="Impact"/>
                <a:cs typeface="Impact"/>
              </a:rPr>
              <a:t>$3.6B</a:t>
            </a:r>
          </a:p>
        </p:txBody>
      </p:sp>
      <p:sp>
        <p:nvSpPr>
          <p:cNvPr id="37" name="Slide Number Placeholder 5"/>
          <p:cNvSpPr>
            <a:spLocks noGrp="1"/>
          </p:cNvSpPr>
          <p:nvPr>
            <p:ph type="sldNum" sz="quarter" idx="4"/>
          </p:nvPr>
        </p:nvSpPr>
        <p:spPr>
          <a:xfrm>
            <a:off x="13547445" y="7357629"/>
            <a:ext cx="672579" cy="438150"/>
          </a:xfrm>
          <a:prstGeom prst="rect">
            <a:avLst/>
          </a:prstGeom>
        </p:spPr>
        <p:txBody>
          <a:bodyPr/>
          <a:lstStyle/>
          <a:p>
            <a:r>
              <a:rPr lang="en-US"/>
              <a:t>3</a:t>
            </a:r>
          </a:p>
        </p:txBody>
      </p:sp>
      <p:sp>
        <p:nvSpPr>
          <p:cNvPr id="6" name="TextBox 5">
            <a:extLst>
              <a:ext uri="{FF2B5EF4-FFF2-40B4-BE49-F238E27FC236}">
                <a16:creationId xmlns:a16="http://schemas.microsoft.com/office/drawing/2014/main" id="{2614063A-4E70-4F9A-AAEE-BE77259478BB}"/>
              </a:ext>
            </a:extLst>
          </p:cNvPr>
          <p:cNvSpPr txBox="1"/>
          <p:nvPr/>
        </p:nvSpPr>
        <p:spPr>
          <a:xfrm>
            <a:off x="8758477" y="7459944"/>
            <a:ext cx="4528644" cy="317459"/>
          </a:xfrm>
          <a:prstGeom prst="rect">
            <a:avLst/>
          </a:prstGeom>
          <a:noFill/>
        </p:spPr>
        <p:txBody>
          <a:bodyPr wrap="square" lIns="91440" tIns="45720" rIns="91440" bIns="45720" rtlCol="0" anchor="t">
            <a:spAutoFit/>
          </a:bodyPr>
          <a:lstStyle/>
          <a:p>
            <a:pPr algn="r">
              <a:lnSpc>
                <a:spcPct val="80000"/>
              </a:lnSpc>
            </a:pPr>
            <a:r>
              <a:rPr lang="en-US" sz="1800">
                <a:solidFill>
                  <a:schemeClr val="bg1"/>
                </a:solidFill>
                <a:latin typeface="Arial Narrow"/>
              </a:rPr>
              <a:t>M</a:t>
            </a:r>
            <a:r>
              <a:rPr lang="en-US" sz="1800">
                <a:solidFill>
                  <a:srgbClr val="FF6000"/>
                </a:solidFill>
                <a:latin typeface="Arial Narrow"/>
              </a:rPr>
              <a:t>AR</a:t>
            </a:r>
            <a:r>
              <a:rPr lang="en-US" sz="1800">
                <a:solidFill>
                  <a:schemeClr val="bg1"/>
                </a:solidFill>
                <a:latin typeface="Arial Narrow"/>
              </a:rPr>
              <a:t>K</a:t>
            </a:r>
            <a:endParaRPr lang="en-US" sz="1800">
              <a:solidFill>
                <a:schemeClr val="bg1"/>
              </a:solidFill>
              <a:cs typeface="Calibri"/>
            </a:endParaRPr>
          </a:p>
        </p:txBody>
      </p:sp>
      <p:pic>
        <p:nvPicPr>
          <p:cNvPr id="38" name="Picture 37">
            <a:extLst>
              <a:ext uri="{FF2B5EF4-FFF2-40B4-BE49-F238E27FC236}">
                <a16:creationId xmlns:a16="http://schemas.microsoft.com/office/drawing/2014/main" id="{522D07A3-80A1-994F-95A9-197152F97B6B}"/>
              </a:ext>
            </a:extLst>
          </p:cNvPr>
          <p:cNvPicPr>
            <a:picLocks noChangeAspect="1"/>
          </p:cNvPicPr>
          <p:nvPr/>
        </p:nvPicPr>
        <p:blipFill>
          <a:blip r:embed="rId4"/>
          <a:stretch>
            <a:fillRect/>
          </a:stretch>
        </p:blipFill>
        <p:spPr>
          <a:xfrm>
            <a:off x="13547445" y="102977"/>
            <a:ext cx="864344" cy="864344"/>
          </a:xfrm>
          <a:prstGeom prst="rect">
            <a:avLst/>
          </a:prstGeom>
        </p:spPr>
      </p:pic>
    </p:spTree>
    <p:extLst>
      <p:ext uri="{BB962C8B-B14F-4D97-AF65-F5344CB8AC3E}">
        <p14:creationId xmlns:p14="http://schemas.microsoft.com/office/powerpoint/2010/main" val="2544793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a:latin typeface="Impact"/>
                <a:cs typeface="Impact"/>
              </a:rPr>
              <a:t>PDP JUNE 2019 AVERAGES</a:t>
            </a:r>
          </a:p>
        </p:txBody>
      </p:sp>
      <p:sp>
        <p:nvSpPr>
          <p:cNvPr id="48" name="Shape 4390"/>
          <p:cNvSpPr/>
          <p:nvPr/>
        </p:nvSpPr>
        <p:spPr>
          <a:xfrm rot="5400000" flipH="1">
            <a:off x="354721" y="4422949"/>
            <a:ext cx="3876687"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60" name="Shape 4390"/>
          <p:cNvSpPr/>
          <p:nvPr/>
        </p:nvSpPr>
        <p:spPr>
          <a:xfrm rot="5400000" flipH="1">
            <a:off x="2263646" y="4422949"/>
            <a:ext cx="3876687"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61" name="Shape 4390"/>
          <p:cNvSpPr/>
          <p:nvPr/>
        </p:nvSpPr>
        <p:spPr>
          <a:xfrm rot="10800000" flipH="1">
            <a:off x="652596" y="4422949"/>
            <a:ext cx="7882127"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62" name="Rectangle 61"/>
          <p:cNvSpPr/>
          <p:nvPr/>
        </p:nvSpPr>
        <p:spPr>
          <a:xfrm>
            <a:off x="756310" y="3369513"/>
            <a:ext cx="2511138" cy="879654"/>
          </a:xfrm>
          <a:prstGeom prst="rect">
            <a:avLst/>
          </a:prstGeom>
          <a:noFill/>
          <a:ln w="9525" cap="flat" cmpd="sng" algn="ctr">
            <a:noFill/>
            <a:prstDash val="solid"/>
          </a:ln>
          <a:effectLst/>
        </p:spPr>
        <p:txBody>
          <a:bodyPr rtlCol="0" anchor="t"/>
          <a:lstStyle/>
          <a:p>
            <a:pPr>
              <a:lnSpc>
                <a:spcPct val="120000"/>
              </a:lnSpc>
              <a:spcBef>
                <a:spcPts val="1200"/>
              </a:spcBef>
            </a:pPr>
            <a:endParaRPr lang="en-US" sz="1400" kern="0">
              <a:solidFill>
                <a:srgbClr val="000000"/>
              </a:solidFill>
              <a:latin typeface="Arial Narrow"/>
              <a:cs typeface="Arial Narrow"/>
            </a:endParaRPr>
          </a:p>
        </p:txBody>
      </p:sp>
      <p:sp>
        <p:nvSpPr>
          <p:cNvPr id="63" name="Title 3"/>
          <p:cNvSpPr txBox="1">
            <a:spLocks/>
          </p:cNvSpPr>
          <p:nvPr/>
        </p:nvSpPr>
        <p:spPr>
          <a:xfrm>
            <a:off x="652594" y="2656154"/>
            <a:ext cx="2523810" cy="371417"/>
          </a:xfrm>
          <a:prstGeom prst="rect">
            <a:avLst/>
          </a:prstGeom>
        </p:spPr>
        <p:txBody>
          <a:bodyPr vert="horz" lIns="91440" tIns="45720" rIns="91440" bIns="45720" rtlCol="0" anchor="t">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ct val="80000"/>
              </a:lnSpc>
              <a:defRPr/>
            </a:pPr>
            <a:r>
              <a:rPr lang="en-US" b="1" kern="0" spc="-40">
                <a:solidFill>
                  <a:prstClr val="black"/>
                </a:solidFill>
                <a:latin typeface="Arial Narrow"/>
                <a:cs typeface="Arial Narrow"/>
              </a:rPr>
              <a:t>Desktop</a:t>
            </a:r>
          </a:p>
        </p:txBody>
      </p:sp>
      <p:sp>
        <p:nvSpPr>
          <p:cNvPr id="66" name="Rectangle 65"/>
          <p:cNvSpPr/>
          <p:nvPr/>
        </p:nvSpPr>
        <p:spPr>
          <a:xfrm>
            <a:off x="2574250" y="3456213"/>
            <a:ext cx="2511138" cy="879654"/>
          </a:xfrm>
          <a:prstGeom prst="rect">
            <a:avLst/>
          </a:prstGeom>
          <a:noFill/>
          <a:ln w="9525" cap="flat" cmpd="sng" algn="ctr">
            <a:noFill/>
            <a:prstDash val="solid"/>
          </a:ln>
          <a:effectLst/>
        </p:spPr>
        <p:txBody>
          <a:bodyPr rtlCol="0" anchor="t"/>
          <a:lstStyle/>
          <a:p>
            <a:pPr>
              <a:lnSpc>
                <a:spcPct val="120000"/>
              </a:lnSpc>
              <a:spcBef>
                <a:spcPts val="1200"/>
              </a:spcBef>
            </a:pPr>
            <a:r>
              <a:rPr lang="en-GB" sz="2200">
                <a:solidFill>
                  <a:srgbClr val="000000"/>
                </a:solidFill>
                <a:latin typeface="Arial Narrow"/>
                <a:cs typeface="Arial Narrow"/>
              </a:rPr>
              <a:t>2.57M</a:t>
            </a:r>
            <a:endParaRPr lang="en-US" sz="2200" kern="0">
              <a:solidFill>
                <a:srgbClr val="000000"/>
              </a:solidFill>
              <a:latin typeface="Arial Narrow"/>
              <a:cs typeface="Arial Narrow"/>
            </a:endParaRPr>
          </a:p>
        </p:txBody>
      </p:sp>
      <p:sp>
        <p:nvSpPr>
          <p:cNvPr id="67" name="Title 3"/>
          <p:cNvSpPr txBox="1">
            <a:spLocks/>
          </p:cNvSpPr>
          <p:nvPr/>
        </p:nvSpPr>
        <p:spPr>
          <a:xfrm>
            <a:off x="2567914" y="2684393"/>
            <a:ext cx="2523810" cy="371417"/>
          </a:xfrm>
          <a:prstGeom prst="rect">
            <a:avLst/>
          </a:prstGeom>
        </p:spPr>
        <p:txBody>
          <a:bodyPr vert="horz" lIns="91440" tIns="45720" rIns="91440" bIns="45720" rtlCol="0" anchor="t">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ct val="80000"/>
              </a:lnSpc>
              <a:defRPr/>
            </a:pPr>
            <a:r>
              <a:rPr lang="en-US" b="1" kern="0" spc="-40">
                <a:solidFill>
                  <a:prstClr val="black"/>
                </a:solidFill>
                <a:latin typeface="Arial Narrow"/>
                <a:cs typeface="Arial Narrow"/>
              </a:rPr>
              <a:t>traffic</a:t>
            </a:r>
          </a:p>
        </p:txBody>
      </p:sp>
      <p:sp>
        <p:nvSpPr>
          <p:cNvPr id="68" name="Rectangle 67"/>
          <p:cNvSpPr/>
          <p:nvPr/>
        </p:nvSpPr>
        <p:spPr>
          <a:xfrm>
            <a:off x="4418535" y="3460461"/>
            <a:ext cx="2511138" cy="879654"/>
          </a:xfrm>
          <a:prstGeom prst="rect">
            <a:avLst/>
          </a:prstGeom>
          <a:noFill/>
          <a:ln w="9525" cap="flat" cmpd="sng" algn="ctr">
            <a:noFill/>
            <a:prstDash val="solid"/>
          </a:ln>
          <a:effectLst/>
        </p:spPr>
        <p:txBody>
          <a:bodyPr rtlCol="0" anchor="t"/>
          <a:lstStyle/>
          <a:p>
            <a:pPr>
              <a:lnSpc>
                <a:spcPct val="120000"/>
              </a:lnSpc>
              <a:spcBef>
                <a:spcPts val="1200"/>
              </a:spcBef>
            </a:pPr>
            <a:r>
              <a:rPr lang="en-GB" sz="2200">
                <a:solidFill>
                  <a:srgbClr val="000000"/>
                </a:solidFill>
                <a:latin typeface="Arial Narrow"/>
                <a:cs typeface="Arial Narrow"/>
              </a:rPr>
              <a:t>2.2%</a:t>
            </a:r>
            <a:endParaRPr lang="en-US" sz="2200" kern="0">
              <a:solidFill>
                <a:srgbClr val="000000"/>
              </a:solidFill>
              <a:latin typeface="Arial Narrow"/>
              <a:cs typeface="Arial Narrow"/>
            </a:endParaRPr>
          </a:p>
        </p:txBody>
      </p:sp>
      <p:sp>
        <p:nvSpPr>
          <p:cNvPr id="69" name="Title 3"/>
          <p:cNvSpPr txBox="1">
            <a:spLocks/>
          </p:cNvSpPr>
          <p:nvPr/>
        </p:nvSpPr>
        <p:spPr>
          <a:xfrm>
            <a:off x="4359023" y="2679591"/>
            <a:ext cx="2954084" cy="371417"/>
          </a:xfrm>
          <a:prstGeom prst="rect">
            <a:avLst/>
          </a:prstGeom>
        </p:spPr>
        <p:txBody>
          <a:bodyPr vert="horz" lIns="91440" tIns="45720" rIns="91440" bIns="45720" rtlCol="0" anchor="t">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ct val="80000"/>
              </a:lnSpc>
              <a:defRPr/>
            </a:pPr>
            <a:r>
              <a:rPr lang="en-US" b="1" kern="0" spc="-40">
                <a:solidFill>
                  <a:prstClr val="black"/>
                </a:solidFill>
                <a:latin typeface="Arial Narrow"/>
                <a:cs typeface="Arial Narrow"/>
              </a:rPr>
              <a:t>Conversion </a:t>
            </a:r>
          </a:p>
          <a:p>
            <a:pPr>
              <a:lnSpc>
                <a:spcPct val="80000"/>
              </a:lnSpc>
              <a:defRPr/>
            </a:pPr>
            <a:r>
              <a:rPr lang="en-US" b="1" kern="0" spc="-40">
                <a:solidFill>
                  <a:prstClr val="black"/>
                </a:solidFill>
                <a:latin typeface="Arial Narrow"/>
                <a:cs typeface="Arial Narrow"/>
              </a:rPr>
              <a:t>rate</a:t>
            </a:r>
          </a:p>
        </p:txBody>
      </p:sp>
      <p:sp>
        <p:nvSpPr>
          <p:cNvPr id="70" name="Rectangle 69"/>
          <p:cNvSpPr/>
          <p:nvPr/>
        </p:nvSpPr>
        <p:spPr>
          <a:xfrm>
            <a:off x="752136" y="5363098"/>
            <a:ext cx="2511138" cy="879654"/>
          </a:xfrm>
          <a:prstGeom prst="rect">
            <a:avLst/>
          </a:prstGeom>
          <a:noFill/>
          <a:ln w="9525" cap="flat" cmpd="sng" algn="ctr">
            <a:noFill/>
            <a:prstDash val="solid"/>
          </a:ln>
          <a:effectLst/>
        </p:spPr>
        <p:txBody>
          <a:bodyPr rtlCol="0" anchor="t"/>
          <a:lstStyle/>
          <a:p>
            <a:pPr>
              <a:lnSpc>
                <a:spcPct val="120000"/>
              </a:lnSpc>
              <a:spcBef>
                <a:spcPts val="1200"/>
              </a:spcBef>
            </a:pPr>
            <a:endParaRPr lang="en-US" sz="1400" kern="0">
              <a:solidFill>
                <a:srgbClr val="000000"/>
              </a:solidFill>
              <a:latin typeface="Arial Narrow"/>
              <a:cs typeface="Arial Narrow"/>
            </a:endParaRPr>
          </a:p>
        </p:txBody>
      </p:sp>
      <p:sp>
        <p:nvSpPr>
          <p:cNvPr id="71" name="Title 3"/>
          <p:cNvSpPr txBox="1">
            <a:spLocks/>
          </p:cNvSpPr>
          <p:nvPr/>
        </p:nvSpPr>
        <p:spPr>
          <a:xfrm>
            <a:off x="650997" y="4649767"/>
            <a:ext cx="2523810" cy="371417"/>
          </a:xfrm>
          <a:prstGeom prst="rect">
            <a:avLst/>
          </a:prstGeom>
        </p:spPr>
        <p:txBody>
          <a:bodyPr vert="horz" lIns="91440" tIns="45720" rIns="91440" bIns="45720" rtlCol="0" anchor="t">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ct val="80000"/>
              </a:lnSpc>
              <a:defRPr/>
            </a:pPr>
            <a:r>
              <a:rPr lang="en-US" b="1" kern="0" spc="-40">
                <a:solidFill>
                  <a:prstClr val="black"/>
                </a:solidFill>
                <a:latin typeface="Arial Narrow"/>
                <a:cs typeface="Arial Narrow"/>
              </a:rPr>
              <a:t>mobile</a:t>
            </a:r>
          </a:p>
        </p:txBody>
      </p:sp>
      <p:sp>
        <p:nvSpPr>
          <p:cNvPr id="72" name="Rectangle 71"/>
          <p:cNvSpPr/>
          <p:nvPr/>
        </p:nvSpPr>
        <p:spPr>
          <a:xfrm>
            <a:off x="2574250" y="5347694"/>
            <a:ext cx="2511138" cy="879654"/>
          </a:xfrm>
          <a:prstGeom prst="rect">
            <a:avLst/>
          </a:prstGeom>
          <a:noFill/>
          <a:ln w="9525" cap="flat" cmpd="sng" algn="ctr">
            <a:noFill/>
            <a:prstDash val="solid"/>
          </a:ln>
          <a:effectLst/>
        </p:spPr>
        <p:txBody>
          <a:bodyPr rtlCol="0" anchor="t"/>
          <a:lstStyle/>
          <a:p>
            <a:pPr>
              <a:lnSpc>
                <a:spcPct val="120000"/>
              </a:lnSpc>
              <a:spcBef>
                <a:spcPts val="1200"/>
              </a:spcBef>
            </a:pPr>
            <a:r>
              <a:rPr lang="en-GB" sz="2200">
                <a:solidFill>
                  <a:srgbClr val="000000"/>
                </a:solidFill>
                <a:latin typeface="Arial Narrow"/>
                <a:cs typeface="Arial Narrow"/>
              </a:rPr>
              <a:t>3.2M</a:t>
            </a:r>
            <a:endParaRPr lang="en-US" sz="2200" kern="0">
              <a:solidFill>
                <a:srgbClr val="000000"/>
              </a:solidFill>
              <a:latin typeface="Arial Narrow"/>
              <a:cs typeface="Arial Narrow"/>
            </a:endParaRPr>
          </a:p>
        </p:txBody>
      </p:sp>
      <p:sp>
        <p:nvSpPr>
          <p:cNvPr id="73" name="Title 3"/>
          <p:cNvSpPr txBox="1">
            <a:spLocks/>
          </p:cNvSpPr>
          <p:nvPr/>
        </p:nvSpPr>
        <p:spPr>
          <a:xfrm>
            <a:off x="2567914" y="4610312"/>
            <a:ext cx="2523810" cy="371417"/>
          </a:xfrm>
          <a:prstGeom prst="rect">
            <a:avLst/>
          </a:prstGeom>
        </p:spPr>
        <p:txBody>
          <a:bodyPr vert="horz" lIns="91440" tIns="45720" rIns="91440" bIns="45720" rtlCol="0" anchor="t">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ct val="80000"/>
              </a:lnSpc>
              <a:defRPr/>
            </a:pPr>
            <a:r>
              <a:rPr lang="en-US" b="1" kern="0" spc="-40">
                <a:solidFill>
                  <a:prstClr val="black"/>
                </a:solidFill>
                <a:latin typeface="Arial Narrow"/>
                <a:cs typeface="Arial Narrow"/>
              </a:rPr>
              <a:t>traffic</a:t>
            </a:r>
          </a:p>
        </p:txBody>
      </p:sp>
      <p:sp>
        <p:nvSpPr>
          <p:cNvPr id="74" name="Rectangle 73"/>
          <p:cNvSpPr/>
          <p:nvPr/>
        </p:nvSpPr>
        <p:spPr>
          <a:xfrm>
            <a:off x="4398322" y="5378501"/>
            <a:ext cx="2511138" cy="879654"/>
          </a:xfrm>
          <a:prstGeom prst="rect">
            <a:avLst/>
          </a:prstGeom>
          <a:noFill/>
          <a:ln w="9525" cap="flat" cmpd="sng" algn="ctr">
            <a:noFill/>
            <a:prstDash val="solid"/>
          </a:ln>
          <a:effectLst/>
        </p:spPr>
        <p:txBody>
          <a:bodyPr rtlCol="0" anchor="t"/>
          <a:lstStyle/>
          <a:p>
            <a:pPr>
              <a:lnSpc>
                <a:spcPct val="120000"/>
              </a:lnSpc>
              <a:spcBef>
                <a:spcPts val="1200"/>
              </a:spcBef>
            </a:pPr>
            <a:r>
              <a:rPr lang="en-GB" sz="2200">
                <a:solidFill>
                  <a:srgbClr val="000000"/>
                </a:solidFill>
                <a:latin typeface="Arial Narrow"/>
                <a:cs typeface="Arial Narrow"/>
              </a:rPr>
              <a:t>0.47%</a:t>
            </a:r>
            <a:endParaRPr lang="en-US" sz="2200" kern="0">
              <a:solidFill>
                <a:srgbClr val="000000"/>
              </a:solidFill>
              <a:latin typeface="Arial Narrow"/>
              <a:cs typeface="Arial Narrow"/>
            </a:endParaRPr>
          </a:p>
        </p:txBody>
      </p:sp>
      <p:sp>
        <p:nvSpPr>
          <p:cNvPr id="75" name="Title 3"/>
          <p:cNvSpPr txBox="1">
            <a:spLocks/>
          </p:cNvSpPr>
          <p:nvPr/>
        </p:nvSpPr>
        <p:spPr>
          <a:xfrm>
            <a:off x="4333454" y="4608922"/>
            <a:ext cx="3255026" cy="371417"/>
          </a:xfrm>
          <a:prstGeom prst="rect">
            <a:avLst/>
          </a:prstGeom>
        </p:spPr>
        <p:txBody>
          <a:bodyPr vert="horz" lIns="91440" tIns="45720" rIns="91440" bIns="45720" rtlCol="0" anchor="t">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ct val="80000"/>
              </a:lnSpc>
              <a:defRPr/>
            </a:pPr>
            <a:r>
              <a:rPr lang="en-US" b="1" kern="0" spc="-40">
                <a:solidFill>
                  <a:prstClr val="black"/>
                </a:solidFill>
                <a:latin typeface="Arial Narrow"/>
                <a:cs typeface="Arial Narrow"/>
              </a:rPr>
              <a:t>Conversion </a:t>
            </a:r>
          </a:p>
          <a:p>
            <a:pPr>
              <a:lnSpc>
                <a:spcPct val="80000"/>
              </a:lnSpc>
              <a:defRPr/>
            </a:pPr>
            <a:r>
              <a:rPr lang="en-US" b="1" kern="0" spc="-40">
                <a:solidFill>
                  <a:prstClr val="black"/>
                </a:solidFill>
                <a:latin typeface="Arial Narrow"/>
                <a:cs typeface="Arial Narrow"/>
              </a:rPr>
              <a:t>rate</a:t>
            </a:r>
          </a:p>
        </p:txBody>
      </p:sp>
      <p:sp>
        <p:nvSpPr>
          <p:cNvPr id="27" name="Slide Number Placeholder 5"/>
          <p:cNvSpPr>
            <a:spLocks noGrp="1"/>
          </p:cNvSpPr>
          <p:nvPr>
            <p:ph type="sldNum" sz="quarter" idx="4"/>
          </p:nvPr>
        </p:nvSpPr>
        <p:spPr>
          <a:xfrm>
            <a:off x="13547445" y="7357629"/>
            <a:ext cx="672579" cy="438150"/>
          </a:xfrm>
          <a:prstGeom prst="rect">
            <a:avLst/>
          </a:prstGeom>
        </p:spPr>
        <p:txBody>
          <a:bodyPr/>
          <a:lstStyle/>
          <a:p>
            <a:r>
              <a:rPr lang="en-US"/>
              <a:t>4</a:t>
            </a:r>
          </a:p>
        </p:txBody>
      </p:sp>
      <p:sp>
        <p:nvSpPr>
          <p:cNvPr id="30" name="TextBox 29"/>
          <p:cNvSpPr txBox="1"/>
          <p:nvPr/>
        </p:nvSpPr>
        <p:spPr>
          <a:xfrm>
            <a:off x="8758477" y="7459944"/>
            <a:ext cx="4528644" cy="313932"/>
          </a:xfrm>
          <a:prstGeom prst="rect">
            <a:avLst/>
          </a:prstGeom>
          <a:noFill/>
        </p:spPr>
        <p:txBody>
          <a:bodyPr wrap="square" lIns="91440" tIns="45720" rIns="91440" bIns="45720" rtlCol="0">
            <a:spAutoFit/>
          </a:bodyPr>
          <a:lstStyle/>
          <a:p>
            <a:pPr algn="r">
              <a:lnSpc>
                <a:spcPct val="80000"/>
              </a:lnSpc>
            </a:pPr>
            <a:r>
              <a:rPr lang="en-US" sz="1800">
                <a:solidFill>
                  <a:schemeClr val="bg1"/>
                </a:solidFill>
                <a:latin typeface="Arial Narrow"/>
              </a:rPr>
              <a:t>M</a:t>
            </a:r>
            <a:r>
              <a:rPr lang="en-US" sz="1800">
                <a:solidFill>
                  <a:srgbClr val="FF6000"/>
                </a:solidFill>
                <a:latin typeface="Arial Narrow"/>
              </a:rPr>
              <a:t>AR</a:t>
            </a:r>
            <a:r>
              <a:rPr lang="en-US" sz="1800">
                <a:solidFill>
                  <a:schemeClr val="bg1"/>
                </a:solidFill>
                <a:latin typeface="Arial Narrow"/>
              </a:rPr>
              <a:t>K</a:t>
            </a:r>
            <a:endParaRPr lang="en-US" sz="1800">
              <a:solidFill>
                <a:prstClr val="white"/>
              </a:solidFill>
              <a:latin typeface="Arial Narrow"/>
              <a:cs typeface="Arial Narrow"/>
            </a:endParaRPr>
          </a:p>
        </p:txBody>
      </p:sp>
      <p:pic>
        <p:nvPicPr>
          <p:cNvPr id="28" name="Picture 27" descr="SP16_BB_KobeXI_NA_ASW_Snkrs_Xpress_OOH.jpg">
            <a:extLst>
              <a:ext uri="{FF2B5EF4-FFF2-40B4-BE49-F238E27FC236}">
                <a16:creationId xmlns:a16="http://schemas.microsoft.com/office/drawing/2014/main" id="{0D924E16-BED2-D044-93B7-0B64701DCA17}"/>
              </a:ext>
            </a:extLst>
          </p:cNvPr>
          <p:cNvPicPr>
            <a:picLocks noChangeAspect="1"/>
          </p:cNvPicPr>
          <p:nvPr/>
        </p:nvPicPr>
        <p:blipFill rotWithShape="1">
          <a:blip r:embed="rId3">
            <a:extLst>
              <a:ext uri="{28A0092B-C50C-407E-A947-70E740481C1C}">
                <a14:useLocalDpi xmlns:a14="http://schemas.microsoft.com/office/drawing/2010/main" val="0"/>
              </a:ext>
            </a:extLst>
          </a:blip>
          <a:srcRect l="1734" t="7740" r="20445" b="25437"/>
          <a:stretch/>
        </p:blipFill>
        <p:spPr>
          <a:xfrm>
            <a:off x="8782004" y="1861519"/>
            <a:ext cx="5402216" cy="5122859"/>
          </a:xfrm>
          <a:prstGeom prst="rect">
            <a:avLst/>
          </a:prstGeom>
        </p:spPr>
      </p:pic>
      <p:pic>
        <p:nvPicPr>
          <p:cNvPr id="21" name="Picture 20">
            <a:extLst>
              <a:ext uri="{FF2B5EF4-FFF2-40B4-BE49-F238E27FC236}">
                <a16:creationId xmlns:a16="http://schemas.microsoft.com/office/drawing/2014/main" id="{924909D8-2B61-B44B-8884-2C5B2673B092}"/>
              </a:ext>
            </a:extLst>
          </p:cNvPr>
          <p:cNvPicPr>
            <a:picLocks noChangeAspect="1"/>
          </p:cNvPicPr>
          <p:nvPr/>
        </p:nvPicPr>
        <p:blipFill>
          <a:blip r:embed="rId4"/>
          <a:stretch>
            <a:fillRect/>
          </a:stretch>
        </p:blipFill>
        <p:spPr>
          <a:xfrm>
            <a:off x="13547445" y="102977"/>
            <a:ext cx="864344" cy="864344"/>
          </a:xfrm>
          <a:prstGeom prst="rect">
            <a:avLst/>
          </a:prstGeom>
        </p:spPr>
      </p:pic>
      <p:sp>
        <p:nvSpPr>
          <p:cNvPr id="22" name="Shape 4390">
            <a:extLst>
              <a:ext uri="{FF2B5EF4-FFF2-40B4-BE49-F238E27FC236}">
                <a16:creationId xmlns:a16="http://schemas.microsoft.com/office/drawing/2014/main" id="{448263B2-3C95-4545-8034-A906FD983784}"/>
              </a:ext>
            </a:extLst>
          </p:cNvPr>
          <p:cNvSpPr/>
          <p:nvPr/>
        </p:nvSpPr>
        <p:spPr>
          <a:xfrm rot="5400000" flipH="1">
            <a:off x="4515656" y="4422947"/>
            <a:ext cx="3876687"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23" name="Title 3">
            <a:extLst>
              <a:ext uri="{FF2B5EF4-FFF2-40B4-BE49-F238E27FC236}">
                <a16:creationId xmlns:a16="http://schemas.microsoft.com/office/drawing/2014/main" id="{614621BD-E826-A147-8B3A-B78CDF0178E1}"/>
              </a:ext>
            </a:extLst>
          </p:cNvPr>
          <p:cNvSpPr txBox="1">
            <a:spLocks/>
          </p:cNvSpPr>
          <p:nvPr/>
        </p:nvSpPr>
        <p:spPr>
          <a:xfrm>
            <a:off x="6611398" y="2697405"/>
            <a:ext cx="2523810" cy="371417"/>
          </a:xfrm>
          <a:prstGeom prst="rect">
            <a:avLst/>
          </a:prstGeom>
        </p:spPr>
        <p:txBody>
          <a:bodyPr vert="horz" lIns="91440" tIns="45720" rIns="91440" bIns="45720" rtlCol="0" anchor="t">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ct val="80000"/>
              </a:lnSpc>
              <a:defRPr/>
            </a:pPr>
            <a:r>
              <a:rPr lang="en-US" b="1" kern="0" spc="-40">
                <a:solidFill>
                  <a:prstClr val="black"/>
                </a:solidFill>
                <a:latin typeface="Arial Narrow"/>
                <a:cs typeface="Arial Narrow"/>
              </a:rPr>
              <a:t>PURCHASES</a:t>
            </a:r>
          </a:p>
        </p:txBody>
      </p:sp>
      <p:sp>
        <p:nvSpPr>
          <p:cNvPr id="24" name="Rectangle 23">
            <a:extLst>
              <a:ext uri="{FF2B5EF4-FFF2-40B4-BE49-F238E27FC236}">
                <a16:creationId xmlns:a16="http://schemas.microsoft.com/office/drawing/2014/main" id="{65F25EFF-07CF-6B4A-AF91-711D581BD575}"/>
              </a:ext>
            </a:extLst>
          </p:cNvPr>
          <p:cNvSpPr/>
          <p:nvPr/>
        </p:nvSpPr>
        <p:spPr>
          <a:xfrm>
            <a:off x="6670544" y="3465341"/>
            <a:ext cx="2511138" cy="879654"/>
          </a:xfrm>
          <a:prstGeom prst="rect">
            <a:avLst/>
          </a:prstGeom>
          <a:noFill/>
          <a:ln w="9525" cap="flat" cmpd="sng" algn="ctr">
            <a:noFill/>
            <a:prstDash val="solid"/>
          </a:ln>
          <a:effectLst/>
        </p:spPr>
        <p:txBody>
          <a:bodyPr rtlCol="0" anchor="t"/>
          <a:lstStyle/>
          <a:p>
            <a:pPr>
              <a:lnSpc>
                <a:spcPct val="120000"/>
              </a:lnSpc>
              <a:spcBef>
                <a:spcPts val="1200"/>
              </a:spcBef>
            </a:pPr>
            <a:r>
              <a:rPr lang="en-GB" sz="2200">
                <a:solidFill>
                  <a:srgbClr val="000000"/>
                </a:solidFill>
                <a:latin typeface="Arial Narrow"/>
                <a:cs typeface="Arial Narrow"/>
              </a:rPr>
              <a:t>56,540</a:t>
            </a:r>
            <a:endParaRPr lang="en-US" sz="2200" kern="0">
              <a:solidFill>
                <a:srgbClr val="000000"/>
              </a:solidFill>
              <a:latin typeface="Arial Narrow"/>
              <a:cs typeface="Arial Narrow"/>
            </a:endParaRPr>
          </a:p>
        </p:txBody>
      </p:sp>
      <p:sp>
        <p:nvSpPr>
          <p:cNvPr id="25" name="Rectangle 24">
            <a:extLst>
              <a:ext uri="{FF2B5EF4-FFF2-40B4-BE49-F238E27FC236}">
                <a16:creationId xmlns:a16="http://schemas.microsoft.com/office/drawing/2014/main" id="{64879186-0AA8-EA4D-8CE3-5CE0C2790AE1}"/>
              </a:ext>
            </a:extLst>
          </p:cNvPr>
          <p:cNvSpPr/>
          <p:nvPr/>
        </p:nvSpPr>
        <p:spPr>
          <a:xfrm>
            <a:off x="6692342" y="5378501"/>
            <a:ext cx="2511138" cy="879654"/>
          </a:xfrm>
          <a:prstGeom prst="rect">
            <a:avLst/>
          </a:prstGeom>
          <a:noFill/>
          <a:ln w="9525" cap="flat" cmpd="sng" algn="ctr">
            <a:noFill/>
            <a:prstDash val="solid"/>
          </a:ln>
          <a:effectLst/>
        </p:spPr>
        <p:txBody>
          <a:bodyPr rtlCol="0" anchor="t"/>
          <a:lstStyle/>
          <a:p>
            <a:pPr>
              <a:lnSpc>
                <a:spcPct val="120000"/>
              </a:lnSpc>
              <a:spcBef>
                <a:spcPts val="1200"/>
              </a:spcBef>
            </a:pPr>
            <a:r>
              <a:rPr lang="en-GB" sz="2200">
                <a:solidFill>
                  <a:srgbClr val="000000"/>
                </a:solidFill>
                <a:latin typeface="Arial Narrow"/>
                <a:cs typeface="Arial Narrow"/>
              </a:rPr>
              <a:t>15,040</a:t>
            </a:r>
            <a:endParaRPr lang="en-US" sz="2200" kern="0">
              <a:solidFill>
                <a:srgbClr val="000000"/>
              </a:solidFill>
              <a:latin typeface="Arial Narrow"/>
              <a:cs typeface="Arial Narrow"/>
            </a:endParaRPr>
          </a:p>
        </p:txBody>
      </p:sp>
      <p:sp>
        <p:nvSpPr>
          <p:cNvPr id="26" name="Title 3">
            <a:extLst>
              <a:ext uri="{FF2B5EF4-FFF2-40B4-BE49-F238E27FC236}">
                <a16:creationId xmlns:a16="http://schemas.microsoft.com/office/drawing/2014/main" id="{7C2504BB-D70E-CB4A-9203-9D3DEA0C679A}"/>
              </a:ext>
            </a:extLst>
          </p:cNvPr>
          <p:cNvSpPr txBox="1">
            <a:spLocks/>
          </p:cNvSpPr>
          <p:nvPr/>
        </p:nvSpPr>
        <p:spPr>
          <a:xfrm>
            <a:off x="6611398" y="4603328"/>
            <a:ext cx="2523810" cy="371417"/>
          </a:xfrm>
          <a:prstGeom prst="rect">
            <a:avLst/>
          </a:prstGeom>
        </p:spPr>
        <p:txBody>
          <a:bodyPr vert="horz" lIns="91440" tIns="45720" rIns="91440" bIns="45720" rtlCol="0" anchor="t">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ct val="80000"/>
              </a:lnSpc>
              <a:defRPr/>
            </a:pPr>
            <a:r>
              <a:rPr lang="en-US" b="1" kern="0" spc="-40">
                <a:solidFill>
                  <a:prstClr val="black"/>
                </a:solidFill>
                <a:latin typeface="Arial Narrow"/>
                <a:cs typeface="Arial Narrow"/>
              </a:rPr>
              <a:t>PURCHASES</a:t>
            </a:r>
          </a:p>
        </p:txBody>
      </p:sp>
    </p:spTree>
    <p:extLst>
      <p:ext uri="{BB962C8B-B14F-4D97-AF65-F5344CB8AC3E}">
        <p14:creationId xmlns:p14="http://schemas.microsoft.com/office/powerpoint/2010/main" val="1790169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297" y="207974"/>
            <a:ext cx="13167360" cy="859360"/>
          </a:xfrm>
        </p:spPr>
        <p:txBody>
          <a:bodyPr>
            <a:noAutofit/>
          </a:bodyPr>
          <a:lstStyle/>
          <a:p>
            <a:r>
              <a:rPr lang="en-US" sz="5400">
                <a:latin typeface="Impact"/>
                <a:cs typeface="Impact"/>
              </a:rPr>
              <a:t>IMPLEMENTATION</a:t>
            </a:r>
          </a:p>
        </p:txBody>
      </p:sp>
      <p:sp>
        <p:nvSpPr>
          <p:cNvPr id="4" name="Parallelogram 3"/>
          <p:cNvSpPr/>
          <p:nvPr/>
        </p:nvSpPr>
        <p:spPr>
          <a:xfrm>
            <a:off x="3936945" y="1064142"/>
            <a:ext cx="6954800" cy="6255124"/>
          </a:xfrm>
          <a:prstGeom prst="parallelogram">
            <a:avLst>
              <a:gd name="adj" fmla="val 4846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53084"/>
            <a:endParaRPr lang="en-US" err="1">
              <a:solidFill>
                <a:prstClr val="white"/>
              </a:solidFill>
              <a:latin typeface="Calibri"/>
            </a:endParaRPr>
          </a:p>
        </p:txBody>
      </p:sp>
      <p:sp>
        <p:nvSpPr>
          <p:cNvPr id="10" name="Right Triangle 9"/>
          <p:cNvSpPr/>
          <p:nvPr/>
        </p:nvSpPr>
        <p:spPr>
          <a:xfrm rot="10800000" flipH="1">
            <a:off x="469425" y="1177173"/>
            <a:ext cx="628156" cy="1489828"/>
          </a:xfrm>
          <a:prstGeom prst="r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53084"/>
            <a:endParaRPr lang="en-US" err="1">
              <a:solidFill>
                <a:prstClr val="white"/>
              </a:solidFill>
              <a:latin typeface="Calibri"/>
            </a:endParaRPr>
          </a:p>
        </p:txBody>
      </p:sp>
      <p:sp>
        <p:nvSpPr>
          <p:cNvPr id="20" name="Shape 4390"/>
          <p:cNvSpPr/>
          <p:nvPr/>
        </p:nvSpPr>
        <p:spPr>
          <a:xfrm rot="10800000" flipH="1">
            <a:off x="1097582" y="1923501"/>
            <a:ext cx="7111700" cy="0"/>
          </a:xfrm>
          <a:prstGeom prst="line">
            <a:avLst/>
          </a:prstGeom>
          <a:ln w="12700" cmpd="sng">
            <a:solidFill>
              <a:srgbClr val="000000"/>
            </a:solidFill>
            <a:prstDash val="dash"/>
          </a:ln>
        </p:spPr>
        <p:txBody>
          <a:bodyPr lIns="45718" tIns="45718" rIns="45718" bIns="45718"/>
          <a:lstStyle/>
          <a:p>
            <a:pPr defTabSz="653084"/>
            <a:endParaRPr>
              <a:ln>
                <a:solidFill>
                  <a:srgbClr val="000000"/>
                </a:solidFill>
                <a:prstDash val="dash"/>
              </a:ln>
              <a:solidFill>
                <a:prstClr val="black"/>
              </a:solidFill>
              <a:latin typeface="Calibri"/>
            </a:endParaRPr>
          </a:p>
        </p:txBody>
      </p:sp>
      <p:sp>
        <p:nvSpPr>
          <p:cNvPr id="17" name="Rectangle 16"/>
          <p:cNvSpPr/>
          <p:nvPr/>
        </p:nvSpPr>
        <p:spPr>
          <a:xfrm>
            <a:off x="1105673" y="2088035"/>
            <a:ext cx="7165367" cy="4299008"/>
          </a:xfrm>
          <a:prstGeom prst="rect">
            <a:avLst/>
          </a:prstGeom>
          <a:noFill/>
          <a:ln w="9525" cap="flat" cmpd="sng" algn="ctr">
            <a:noFill/>
            <a:prstDash val="solid"/>
          </a:ln>
          <a:effectLst/>
        </p:spPr>
        <p:txBody>
          <a:bodyPr rtlCol="0" anchor="t"/>
          <a:lstStyle/>
          <a:p>
            <a:pPr marL="457200" indent="-457200">
              <a:buFont typeface="Arial"/>
              <a:buChar char="•"/>
            </a:pPr>
            <a:endParaRPr lang="en-US" sz="2800">
              <a:latin typeface="Arial"/>
              <a:cs typeface="Arial"/>
            </a:endParaRPr>
          </a:p>
          <a:p>
            <a:pPr marL="457200" indent="-457200">
              <a:buFont typeface="Arial"/>
              <a:buChar char="•"/>
            </a:pPr>
            <a:r>
              <a:rPr lang="en-US" sz="2800" dirty="0">
                <a:latin typeface="Arial"/>
                <a:cs typeface="Arial"/>
              </a:rPr>
              <a:t>Swift 5</a:t>
            </a:r>
          </a:p>
          <a:p>
            <a:pPr marL="457200" indent="-457200">
              <a:buFont typeface="Arial"/>
              <a:buChar char="•"/>
            </a:pPr>
            <a:r>
              <a:rPr lang="en-US" sz="2800" dirty="0" err="1">
                <a:latin typeface="Arial"/>
                <a:cs typeface="Arial"/>
              </a:rPr>
              <a:t>Xcode</a:t>
            </a:r>
            <a:r>
              <a:rPr lang="en-US" sz="2800" dirty="0">
                <a:latin typeface="Arial"/>
                <a:cs typeface="Arial"/>
              </a:rPr>
              <a:t> 11 Beta</a:t>
            </a:r>
          </a:p>
          <a:p>
            <a:pPr marL="457200" indent="-457200">
              <a:buFont typeface="Arial"/>
              <a:buChar char="•"/>
            </a:pPr>
            <a:r>
              <a:rPr lang="en-US" sz="2800" dirty="0" err="1">
                <a:latin typeface="Arial"/>
                <a:cs typeface="Arial"/>
              </a:rPr>
              <a:t>ARkit</a:t>
            </a:r>
            <a:r>
              <a:rPr lang="en-US" sz="2800" dirty="0">
                <a:latin typeface="Arial"/>
                <a:cs typeface="Arial"/>
              </a:rPr>
              <a:t> 3.0</a:t>
            </a:r>
          </a:p>
          <a:p>
            <a:pPr marL="457200" indent="-457200">
              <a:buFont typeface="Arial"/>
              <a:buChar char="•"/>
            </a:pPr>
            <a:r>
              <a:rPr lang="en-US" sz="2800" dirty="0">
                <a:latin typeface="Arial"/>
                <a:cs typeface="Arial"/>
              </a:rPr>
              <a:t>Apple's 3D Scanning App</a:t>
            </a:r>
          </a:p>
          <a:p>
            <a:pPr marL="457200" indent="-457200">
              <a:buFont typeface="Arial"/>
              <a:buChar char="•"/>
            </a:pPr>
            <a:r>
              <a:rPr lang="en-US" sz="2800" dirty="0">
                <a:latin typeface="Arial"/>
                <a:cs typeface="Arial"/>
              </a:rPr>
              <a:t>iOS 12+ compatible devices</a:t>
            </a:r>
          </a:p>
        </p:txBody>
      </p:sp>
      <p:sp>
        <p:nvSpPr>
          <p:cNvPr id="18" name="Title 3"/>
          <p:cNvSpPr txBox="1">
            <a:spLocks/>
          </p:cNvSpPr>
          <p:nvPr/>
        </p:nvSpPr>
        <p:spPr>
          <a:xfrm>
            <a:off x="1113828" y="1491126"/>
            <a:ext cx="7988771" cy="432376"/>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defTabSz="914364">
              <a:lnSpc>
                <a:spcPts val="3080"/>
              </a:lnSpc>
              <a:defRPr/>
            </a:pPr>
            <a:r>
              <a:rPr lang="en-US" sz="3200" b="1" kern="0" spc="-40">
                <a:solidFill>
                  <a:prstClr val="black"/>
                </a:solidFill>
                <a:latin typeface="Arial Narrow"/>
                <a:cs typeface="Arial Narrow"/>
              </a:rPr>
              <a:t>Technologies</a:t>
            </a:r>
          </a:p>
        </p:txBody>
      </p:sp>
      <p:sp>
        <p:nvSpPr>
          <p:cNvPr id="12" name="Slide Number Placeholder 5"/>
          <p:cNvSpPr>
            <a:spLocks noGrp="1"/>
          </p:cNvSpPr>
          <p:nvPr>
            <p:ph type="sldNum" sz="quarter" idx="4"/>
          </p:nvPr>
        </p:nvSpPr>
        <p:spPr>
          <a:xfrm>
            <a:off x="13547446" y="7357630"/>
            <a:ext cx="672580" cy="438150"/>
          </a:xfrm>
          <a:prstGeom prst="rect">
            <a:avLst/>
          </a:prstGeom>
        </p:spPr>
        <p:txBody>
          <a:bodyPr/>
          <a:lstStyle/>
          <a:p>
            <a:pPr defTabSz="653084"/>
            <a:r>
              <a:rPr lang="en-US"/>
              <a:t>5</a:t>
            </a:r>
          </a:p>
        </p:txBody>
      </p:sp>
      <p:pic>
        <p:nvPicPr>
          <p:cNvPr id="13" name="Picture 12">
            <a:extLst>
              <a:ext uri="{FF2B5EF4-FFF2-40B4-BE49-F238E27FC236}">
                <a16:creationId xmlns:a16="http://schemas.microsoft.com/office/drawing/2014/main" id="{71069179-7AA9-6549-B63D-67B92D47D404}"/>
              </a:ext>
            </a:extLst>
          </p:cNvPr>
          <p:cNvPicPr>
            <a:picLocks noChangeAspect="1"/>
          </p:cNvPicPr>
          <p:nvPr/>
        </p:nvPicPr>
        <p:blipFill>
          <a:blip r:embed="rId3"/>
          <a:stretch>
            <a:fillRect/>
          </a:stretch>
        </p:blipFill>
        <p:spPr>
          <a:xfrm>
            <a:off x="13547445" y="102977"/>
            <a:ext cx="864344" cy="864344"/>
          </a:xfrm>
          <a:prstGeom prst="rect">
            <a:avLst/>
          </a:prstGeom>
        </p:spPr>
      </p:pic>
      <p:sp>
        <p:nvSpPr>
          <p:cNvPr id="3" name="TextBox 2">
            <a:extLst>
              <a:ext uri="{FF2B5EF4-FFF2-40B4-BE49-F238E27FC236}">
                <a16:creationId xmlns:a16="http://schemas.microsoft.com/office/drawing/2014/main" id="{B3324D15-8504-4567-9F85-69089A4DE256}"/>
              </a:ext>
            </a:extLst>
          </p:cNvPr>
          <p:cNvSpPr txBox="1"/>
          <p:nvPr/>
        </p:nvSpPr>
        <p:spPr>
          <a:xfrm>
            <a:off x="8758477" y="7459944"/>
            <a:ext cx="4528644" cy="317459"/>
          </a:xfrm>
          <a:prstGeom prst="rect">
            <a:avLst/>
          </a:prstGeom>
          <a:noFill/>
        </p:spPr>
        <p:txBody>
          <a:bodyPr wrap="square" lIns="91440" tIns="45720" rIns="91440" bIns="45720" rtlCol="0" anchor="t">
            <a:spAutoFit/>
          </a:bodyPr>
          <a:lstStyle/>
          <a:p>
            <a:pPr algn="r">
              <a:lnSpc>
                <a:spcPct val="80000"/>
              </a:lnSpc>
            </a:pPr>
            <a:r>
              <a:rPr lang="en-US" sz="1800">
                <a:solidFill>
                  <a:srgbClr val="FFFFFF"/>
                </a:solidFill>
                <a:latin typeface="Arial Narrow"/>
              </a:rPr>
              <a:t>M</a:t>
            </a:r>
            <a:r>
              <a:rPr lang="en-US" sz="1800">
                <a:solidFill>
                  <a:srgbClr val="FF6000"/>
                </a:solidFill>
                <a:latin typeface="Arial Narrow"/>
              </a:rPr>
              <a:t>AR</a:t>
            </a:r>
            <a:r>
              <a:rPr lang="en-US" sz="1800">
                <a:solidFill>
                  <a:srgbClr val="FFFFFF"/>
                </a:solidFill>
                <a:latin typeface="Arial Narrow"/>
              </a:rPr>
              <a:t>K</a:t>
            </a:r>
            <a:endParaRPr lang="en-US" sz="1800">
              <a:solidFill>
                <a:srgbClr val="FFFFFF"/>
              </a:solidFill>
            </a:endParaRPr>
          </a:p>
        </p:txBody>
      </p:sp>
      <p:pic>
        <p:nvPicPr>
          <p:cNvPr id="7" name="Picture 8" descr="A picture containing indoor, floor&#10;&#10;Description generated with very high confidence">
            <a:extLst>
              <a:ext uri="{FF2B5EF4-FFF2-40B4-BE49-F238E27FC236}">
                <a16:creationId xmlns:a16="http://schemas.microsoft.com/office/drawing/2014/main" id="{D7A7BBB4-CB4E-44CE-B29A-671F2D4BA682}"/>
              </a:ext>
            </a:extLst>
          </p:cNvPr>
          <p:cNvPicPr>
            <a:picLocks noChangeAspect="1"/>
          </p:cNvPicPr>
          <p:nvPr/>
        </p:nvPicPr>
        <p:blipFill>
          <a:blip r:embed="rId4"/>
          <a:stretch>
            <a:fillRect/>
          </a:stretch>
        </p:blipFill>
        <p:spPr>
          <a:xfrm>
            <a:off x="8347685" y="1916606"/>
            <a:ext cx="2888535" cy="4184440"/>
          </a:xfrm>
          <a:prstGeom prst="rect">
            <a:avLst/>
          </a:prstGeom>
        </p:spPr>
      </p:pic>
      <p:pic>
        <p:nvPicPr>
          <p:cNvPr id="11" name="Picture 13" descr="A screenshot of a cell phone&#10;&#10;Description generated with high confidence">
            <a:extLst>
              <a:ext uri="{FF2B5EF4-FFF2-40B4-BE49-F238E27FC236}">
                <a16:creationId xmlns:a16="http://schemas.microsoft.com/office/drawing/2014/main" id="{6BAED0FB-5D20-4E1F-956E-4FE93D57FDB6}"/>
              </a:ext>
            </a:extLst>
          </p:cNvPr>
          <p:cNvPicPr>
            <a:picLocks noChangeAspect="1"/>
          </p:cNvPicPr>
          <p:nvPr/>
        </p:nvPicPr>
        <p:blipFill>
          <a:blip r:embed="rId5"/>
          <a:stretch>
            <a:fillRect/>
          </a:stretch>
        </p:blipFill>
        <p:spPr>
          <a:xfrm>
            <a:off x="11357332" y="1928718"/>
            <a:ext cx="2882479" cy="4166272"/>
          </a:xfrm>
          <a:prstGeom prst="rect">
            <a:avLst/>
          </a:prstGeom>
        </p:spPr>
      </p:pic>
    </p:spTree>
    <p:extLst>
      <p:ext uri="{BB962C8B-B14F-4D97-AF65-F5344CB8AC3E}">
        <p14:creationId xmlns:p14="http://schemas.microsoft.com/office/powerpoint/2010/main" val="1418435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297" y="207974"/>
            <a:ext cx="13167360" cy="859360"/>
          </a:xfrm>
        </p:spPr>
        <p:txBody>
          <a:bodyPr>
            <a:noAutofit/>
          </a:bodyPr>
          <a:lstStyle/>
          <a:p>
            <a:r>
              <a:rPr lang="en-US" sz="5400">
                <a:latin typeface="Impact"/>
                <a:cs typeface="Impact"/>
              </a:rPr>
              <a:t>LIVE DEMO</a:t>
            </a:r>
          </a:p>
        </p:txBody>
      </p:sp>
      <p:sp>
        <p:nvSpPr>
          <p:cNvPr id="4" name="Parallelogram 3"/>
          <p:cNvSpPr/>
          <p:nvPr/>
        </p:nvSpPr>
        <p:spPr>
          <a:xfrm>
            <a:off x="3936945" y="1064142"/>
            <a:ext cx="6954800" cy="6255124"/>
          </a:xfrm>
          <a:prstGeom prst="parallelogram">
            <a:avLst>
              <a:gd name="adj" fmla="val 4846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53084"/>
            <a:endParaRPr lang="en-US" err="1">
              <a:solidFill>
                <a:prstClr val="white"/>
              </a:solidFill>
              <a:latin typeface="Calibri"/>
            </a:endParaRPr>
          </a:p>
        </p:txBody>
      </p:sp>
      <p:sp>
        <p:nvSpPr>
          <p:cNvPr id="10" name="Right Triangle 9"/>
          <p:cNvSpPr/>
          <p:nvPr/>
        </p:nvSpPr>
        <p:spPr>
          <a:xfrm rot="10800000" flipH="1">
            <a:off x="469425" y="1177173"/>
            <a:ext cx="628156" cy="1489828"/>
          </a:xfrm>
          <a:prstGeom prst="r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53084"/>
            <a:endParaRPr lang="en-US" err="1">
              <a:solidFill>
                <a:prstClr val="white"/>
              </a:solidFill>
              <a:latin typeface="Calibri"/>
            </a:endParaRPr>
          </a:p>
        </p:txBody>
      </p:sp>
      <p:sp>
        <p:nvSpPr>
          <p:cNvPr id="20" name="Shape 4390"/>
          <p:cNvSpPr/>
          <p:nvPr/>
        </p:nvSpPr>
        <p:spPr>
          <a:xfrm rot="10800000" flipH="1">
            <a:off x="1097582" y="1914604"/>
            <a:ext cx="6372410" cy="8897"/>
          </a:xfrm>
          <a:prstGeom prst="line">
            <a:avLst/>
          </a:prstGeom>
          <a:ln w="12700" cmpd="sng">
            <a:solidFill>
              <a:srgbClr val="000000"/>
            </a:solidFill>
            <a:prstDash val="dash"/>
          </a:ln>
        </p:spPr>
        <p:txBody>
          <a:bodyPr lIns="45718" tIns="45718" rIns="45718" bIns="45718"/>
          <a:lstStyle/>
          <a:p>
            <a:pPr defTabSz="653084"/>
            <a:endParaRPr>
              <a:ln>
                <a:solidFill>
                  <a:srgbClr val="000000"/>
                </a:solidFill>
                <a:prstDash val="dash"/>
              </a:ln>
              <a:solidFill>
                <a:prstClr val="black"/>
              </a:solidFill>
              <a:latin typeface="Calibri"/>
            </a:endParaRPr>
          </a:p>
        </p:txBody>
      </p:sp>
      <p:sp>
        <p:nvSpPr>
          <p:cNvPr id="17" name="Rectangle 16"/>
          <p:cNvSpPr/>
          <p:nvPr/>
        </p:nvSpPr>
        <p:spPr>
          <a:xfrm>
            <a:off x="1105673" y="2088035"/>
            <a:ext cx="7165367" cy="4299008"/>
          </a:xfrm>
          <a:prstGeom prst="rect">
            <a:avLst/>
          </a:prstGeom>
          <a:noFill/>
          <a:ln w="9525" cap="flat" cmpd="sng" algn="ctr">
            <a:noFill/>
            <a:prstDash val="solid"/>
          </a:ln>
          <a:effectLst/>
        </p:spPr>
        <p:txBody>
          <a:bodyPr rtlCol="0" anchor="t"/>
          <a:lstStyle/>
          <a:p>
            <a:endParaRPr lang="en-US" sz="2800" kern="0">
              <a:solidFill>
                <a:srgbClr val="4F575D"/>
              </a:solidFill>
              <a:latin typeface="Arial Narrow"/>
              <a:cs typeface="Arial Narrow"/>
            </a:endParaRPr>
          </a:p>
        </p:txBody>
      </p:sp>
      <p:sp>
        <p:nvSpPr>
          <p:cNvPr id="18" name="Title 3"/>
          <p:cNvSpPr txBox="1">
            <a:spLocks/>
          </p:cNvSpPr>
          <p:nvPr/>
        </p:nvSpPr>
        <p:spPr>
          <a:xfrm>
            <a:off x="1113828" y="1491126"/>
            <a:ext cx="7988771" cy="432376"/>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defTabSz="914364">
              <a:lnSpc>
                <a:spcPts val="3080"/>
              </a:lnSpc>
              <a:defRPr/>
            </a:pPr>
            <a:r>
              <a:rPr lang="en-US" sz="3200" b="1">
                <a:latin typeface="Arial Narrow"/>
              </a:rPr>
              <a:t>M</a:t>
            </a:r>
            <a:r>
              <a:rPr lang="en-US" sz="3200" b="1">
                <a:solidFill>
                  <a:srgbClr val="FF6000"/>
                </a:solidFill>
                <a:latin typeface="Arial Narrow"/>
              </a:rPr>
              <a:t>AR</a:t>
            </a:r>
            <a:r>
              <a:rPr lang="en-US" sz="3200" b="1">
                <a:latin typeface="Arial Narrow"/>
              </a:rPr>
              <a:t>K</a:t>
            </a:r>
            <a:endParaRPr lang="en-US" sz="3200" b="1" kern="0" spc="-40">
              <a:solidFill>
                <a:prstClr val="black"/>
              </a:solidFill>
              <a:latin typeface="Arial Narrow"/>
              <a:cs typeface="Arial Narrow"/>
            </a:endParaRPr>
          </a:p>
        </p:txBody>
      </p:sp>
      <p:sp>
        <p:nvSpPr>
          <p:cNvPr id="12" name="Slide Number Placeholder 5"/>
          <p:cNvSpPr>
            <a:spLocks noGrp="1"/>
          </p:cNvSpPr>
          <p:nvPr>
            <p:ph type="sldNum" sz="quarter" idx="4"/>
          </p:nvPr>
        </p:nvSpPr>
        <p:spPr>
          <a:xfrm>
            <a:off x="13547446" y="7357630"/>
            <a:ext cx="672580" cy="438150"/>
          </a:xfrm>
          <a:prstGeom prst="rect">
            <a:avLst/>
          </a:prstGeom>
        </p:spPr>
        <p:txBody>
          <a:bodyPr/>
          <a:lstStyle/>
          <a:p>
            <a:pPr defTabSz="653084"/>
            <a:r>
              <a:rPr lang="en-US"/>
              <a:t>6</a:t>
            </a:r>
          </a:p>
        </p:txBody>
      </p:sp>
      <p:pic>
        <p:nvPicPr>
          <p:cNvPr id="13" name="Picture 12">
            <a:extLst>
              <a:ext uri="{FF2B5EF4-FFF2-40B4-BE49-F238E27FC236}">
                <a16:creationId xmlns:a16="http://schemas.microsoft.com/office/drawing/2014/main" id="{71069179-7AA9-6549-B63D-67B92D47D404}"/>
              </a:ext>
            </a:extLst>
          </p:cNvPr>
          <p:cNvPicPr>
            <a:picLocks noChangeAspect="1"/>
          </p:cNvPicPr>
          <p:nvPr/>
        </p:nvPicPr>
        <p:blipFill>
          <a:blip r:embed="rId3"/>
          <a:stretch>
            <a:fillRect/>
          </a:stretch>
        </p:blipFill>
        <p:spPr>
          <a:xfrm>
            <a:off x="13547445" y="102977"/>
            <a:ext cx="864344" cy="864344"/>
          </a:xfrm>
          <a:prstGeom prst="rect">
            <a:avLst/>
          </a:prstGeom>
        </p:spPr>
      </p:pic>
      <p:sp>
        <p:nvSpPr>
          <p:cNvPr id="3" name="TextBox 2">
            <a:extLst>
              <a:ext uri="{FF2B5EF4-FFF2-40B4-BE49-F238E27FC236}">
                <a16:creationId xmlns:a16="http://schemas.microsoft.com/office/drawing/2014/main" id="{B3324D15-8504-4567-9F85-69089A4DE256}"/>
              </a:ext>
            </a:extLst>
          </p:cNvPr>
          <p:cNvSpPr txBox="1"/>
          <p:nvPr/>
        </p:nvSpPr>
        <p:spPr>
          <a:xfrm>
            <a:off x="8758477" y="7459944"/>
            <a:ext cx="4528644" cy="317459"/>
          </a:xfrm>
          <a:prstGeom prst="rect">
            <a:avLst/>
          </a:prstGeom>
          <a:noFill/>
        </p:spPr>
        <p:txBody>
          <a:bodyPr wrap="square" lIns="91440" tIns="45720" rIns="91440" bIns="45720" rtlCol="0" anchor="t">
            <a:spAutoFit/>
          </a:bodyPr>
          <a:lstStyle/>
          <a:p>
            <a:pPr algn="r">
              <a:lnSpc>
                <a:spcPct val="80000"/>
              </a:lnSpc>
            </a:pPr>
            <a:r>
              <a:rPr lang="en-US" sz="1800">
                <a:solidFill>
                  <a:srgbClr val="FFFFFF"/>
                </a:solidFill>
                <a:latin typeface="Arial Narrow"/>
              </a:rPr>
              <a:t>M</a:t>
            </a:r>
            <a:r>
              <a:rPr lang="en-US" sz="1800">
                <a:solidFill>
                  <a:srgbClr val="FF6000"/>
                </a:solidFill>
                <a:latin typeface="Arial Narrow"/>
              </a:rPr>
              <a:t>AR</a:t>
            </a:r>
            <a:r>
              <a:rPr lang="en-US" sz="1800">
                <a:solidFill>
                  <a:srgbClr val="FFFFFF"/>
                </a:solidFill>
                <a:latin typeface="Arial Narrow"/>
              </a:rPr>
              <a:t>K</a:t>
            </a:r>
            <a:endParaRPr lang="en-US" sz="1800">
              <a:solidFill>
                <a:srgbClr val="FFFFFF"/>
              </a:solidFill>
            </a:endParaRPr>
          </a:p>
        </p:txBody>
      </p:sp>
      <p:sp>
        <p:nvSpPr>
          <p:cNvPr id="14" name="Rectangle 13">
            <a:extLst>
              <a:ext uri="{FF2B5EF4-FFF2-40B4-BE49-F238E27FC236}">
                <a16:creationId xmlns:a16="http://schemas.microsoft.com/office/drawing/2014/main" id="{61BA1E99-0C66-2C45-8AC8-CC1F971D8CD6}"/>
              </a:ext>
            </a:extLst>
          </p:cNvPr>
          <p:cNvSpPr/>
          <p:nvPr/>
        </p:nvSpPr>
        <p:spPr>
          <a:xfrm>
            <a:off x="976470" y="1895158"/>
            <a:ext cx="6477275" cy="4299008"/>
          </a:xfrm>
          <a:prstGeom prst="rect">
            <a:avLst/>
          </a:prstGeom>
          <a:noFill/>
          <a:ln w="9525" cap="flat" cmpd="sng" algn="ctr">
            <a:noFill/>
            <a:prstDash val="solid"/>
          </a:ln>
          <a:effectLst/>
        </p:spPr>
        <p:txBody>
          <a:bodyPr rtlCol="0" anchor="t"/>
          <a:lstStyle/>
          <a:p>
            <a:pPr marL="457200" indent="-457200">
              <a:buFont typeface="Arial"/>
              <a:buChar char="•"/>
            </a:pPr>
            <a:endParaRPr lang="en-US" sz="2800">
              <a:latin typeface="Arial"/>
              <a:cs typeface="Arial"/>
            </a:endParaRPr>
          </a:p>
          <a:p>
            <a:pPr marL="603250" indent="-457200">
              <a:spcBef>
                <a:spcPts val="800"/>
              </a:spcBef>
              <a:buFont typeface="Arial" panose="020B0604020202020204" pitchFamily="34" charset="0"/>
              <a:buChar char="•"/>
            </a:pPr>
            <a:r>
              <a:rPr lang="en-US" sz="2800" kern="0" dirty="0">
                <a:solidFill>
                  <a:schemeClr val="tx2"/>
                </a:solidFill>
                <a:latin typeface="Arial"/>
                <a:cs typeface="Arial"/>
              </a:rPr>
              <a:t>App that identifies shoes using AR and 3D object detection</a:t>
            </a:r>
            <a:endParaRPr lang="en-US" sz="2800" dirty="0">
              <a:solidFill>
                <a:schemeClr val="tx2"/>
              </a:solidFill>
              <a:latin typeface="Arial"/>
              <a:cs typeface="Arial"/>
            </a:endParaRPr>
          </a:p>
          <a:p>
            <a:pPr marL="603250" indent="-457200">
              <a:spcBef>
                <a:spcPts val="800"/>
              </a:spcBef>
              <a:buFont typeface="Arial" panose="020B0604020202020204" pitchFamily="34" charset="0"/>
              <a:buChar char="•"/>
            </a:pPr>
            <a:r>
              <a:rPr lang="en-US" sz="2800" kern="0" dirty="0">
                <a:solidFill>
                  <a:schemeClr val="tx2"/>
                </a:solidFill>
                <a:latin typeface="Arial"/>
                <a:cs typeface="Arial"/>
              </a:rPr>
              <a:t>User can see shoe information overlaid in AR space</a:t>
            </a:r>
          </a:p>
          <a:p>
            <a:pPr marL="603250" indent="-457200">
              <a:spcBef>
                <a:spcPts val="800"/>
              </a:spcBef>
              <a:buFont typeface="Arial" panose="020B0604020202020204" pitchFamily="34" charset="0"/>
              <a:buChar char="•"/>
            </a:pPr>
            <a:r>
              <a:rPr lang="en-US" sz="2800" kern="0" dirty="0">
                <a:solidFill>
                  <a:schemeClr val="tx2"/>
                </a:solidFill>
                <a:latin typeface="Arial"/>
                <a:cs typeface="Arial"/>
              </a:rPr>
              <a:t>Provides user with button link to buy the shoe on Nike.com</a:t>
            </a:r>
          </a:p>
          <a:p>
            <a:pPr marL="603250" indent="-457200">
              <a:spcBef>
                <a:spcPts val="800"/>
              </a:spcBef>
              <a:buFont typeface="Arial" panose="020B0604020202020204" pitchFamily="34" charset="0"/>
              <a:buChar char="•"/>
            </a:pPr>
            <a:r>
              <a:rPr lang="en-US" sz="2800" kern="0" dirty="0">
                <a:latin typeface="Arial"/>
                <a:cs typeface="Arial"/>
              </a:rPr>
              <a:t>Easily integrate into the Nike app as a feature</a:t>
            </a:r>
          </a:p>
        </p:txBody>
      </p:sp>
      <p:pic>
        <p:nvPicPr>
          <p:cNvPr id="15" name="Picture 9" descr="A desk with a computer on a table&#10;&#10;Description generated with high confidence">
            <a:extLst>
              <a:ext uri="{FF2B5EF4-FFF2-40B4-BE49-F238E27FC236}">
                <a16:creationId xmlns:a16="http://schemas.microsoft.com/office/drawing/2014/main" id="{41774F72-EEC3-FF42-9120-588F9C8778E7}"/>
              </a:ext>
            </a:extLst>
          </p:cNvPr>
          <p:cNvPicPr>
            <a:picLocks noChangeAspect="1"/>
          </p:cNvPicPr>
          <p:nvPr/>
        </p:nvPicPr>
        <p:blipFill>
          <a:blip r:embed="rId4"/>
          <a:stretch>
            <a:fillRect/>
          </a:stretch>
        </p:blipFill>
        <p:spPr>
          <a:xfrm>
            <a:off x="7580094" y="1914604"/>
            <a:ext cx="6623302" cy="4645870"/>
          </a:xfrm>
          <a:prstGeom prst="rect">
            <a:avLst/>
          </a:prstGeom>
        </p:spPr>
      </p:pic>
    </p:spTree>
    <p:extLst>
      <p:ext uri="{BB962C8B-B14F-4D97-AF65-F5344CB8AC3E}">
        <p14:creationId xmlns:p14="http://schemas.microsoft.com/office/powerpoint/2010/main" val="2699205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a:off x="3936944" y="1064142"/>
            <a:ext cx="6954800" cy="6255124"/>
          </a:xfrm>
          <a:prstGeom prst="parallelogram">
            <a:avLst>
              <a:gd name="adj" fmla="val 4846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prstClr val="white"/>
              </a:solidFill>
              <a:latin typeface="Calibri"/>
            </a:endParaRPr>
          </a:p>
        </p:txBody>
      </p:sp>
      <p:sp>
        <p:nvSpPr>
          <p:cNvPr id="13" name="TextBox 12"/>
          <p:cNvSpPr txBox="1"/>
          <p:nvPr/>
        </p:nvSpPr>
        <p:spPr>
          <a:xfrm>
            <a:off x="8758477" y="7459944"/>
            <a:ext cx="4528644" cy="271869"/>
          </a:xfrm>
          <a:prstGeom prst="rect">
            <a:avLst/>
          </a:prstGeom>
          <a:noFill/>
        </p:spPr>
        <p:txBody>
          <a:bodyPr wrap="square" lIns="91440" tIns="45720" rIns="91440" bIns="45720" rtlCol="0" anchor="t">
            <a:spAutoFit/>
          </a:bodyPr>
          <a:lstStyle/>
          <a:p>
            <a:pPr algn="r">
              <a:lnSpc>
                <a:spcPct val="80000"/>
              </a:lnSpc>
            </a:pPr>
            <a:r>
              <a:rPr lang="en-US" sz="1400">
                <a:latin typeface="Arial Narrow"/>
              </a:rPr>
              <a:t>WHAT ARE THOSE?</a:t>
            </a:r>
            <a:endParaRPr lang="en-US"/>
          </a:p>
        </p:txBody>
      </p:sp>
      <p:sp>
        <p:nvSpPr>
          <p:cNvPr id="7" name="TextBox 6">
            <a:extLst>
              <a:ext uri="{FF2B5EF4-FFF2-40B4-BE49-F238E27FC236}">
                <a16:creationId xmlns:a16="http://schemas.microsoft.com/office/drawing/2014/main" id="{19BDA3E7-0499-FD4F-BAEF-65CF034BD5D2}"/>
              </a:ext>
            </a:extLst>
          </p:cNvPr>
          <p:cNvSpPr txBox="1"/>
          <p:nvPr/>
        </p:nvSpPr>
        <p:spPr>
          <a:xfrm>
            <a:off x="1554558" y="1064142"/>
            <a:ext cx="6381338" cy="430887"/>
          </a:xfrm>
          <a:prstGeom prst="rect">
            <a:avLst/>
          </a:prstGeom>
          <a:noFill/>
        </p:spPr>
        <p:txBody>
          <a:bodyPr wrap="square" rtlCol="0" anchor="t">
            <a:spAutoFit/>
          </a:bodyPr>
          <a:lstStyle/>
          <a:p>
            <a:endParaRPr lang="en-US" sz="2200">
              <a:cs typeface="Calibri"/>
            </a:endParaRPr>
          </a:p>
        </p:txBody>
      </p:sp>
      <p:pic>
        <p:nvPicPr>
          <p:cNvPr id="9" name="Picture 8">
            <a:extLst>
              <a:ext uri="{FF2B5EF4-FFF2-40B4-BE49-F238E27FC236}">
                <a16:creationId xmlns:a16="http://schemas.microsoft.com/office/drawing/2014/main" id="{04F768BA-BA54-E74B-B2B7-F48CD3F04FF7}"/>
              </a:ext>
            </a:extLst>
          </p:cNvPr>
          <p:cNvPicPr>
            <a:picLocks noChangeAspect="1"/>
          </p:cNvPicPr>
          <p:nvPr/>
        </p:nvPicPr>
        <p:blipFill>
          <a:blip r:embed="rId4"/>
          <a:stretch>
            <a:fillRect/>
          </a:stretch>
        </p:blipFill>
        <p:spPr>
          <a:xfrm>
            <a:off x="13547445" y="102977"/>
            <a:ext cx="864344" cy="864344"/>
          </a:xfrm>
          <a:prstGeom prst="rect">
            <a:avLst/>
          </a:prstGeom>
        </p:spPr>
      </p:pic>
      <p:pic>
        <p:nvPicPr>
          <p:cNvPr id="5" name="Picture 5">
            <a:hlinkClick r:id="" action="ppaction://media"/>
            <a:extLst>
              <a:ext uri="{FF2B5EF4-FFF2-40B4-BE49-F238E27FC236}">
                <a16:creationId xmlns:a16="http://schemas.microsoft.com/office/drawing/2014/main" id="{9C7FDF53-681E-4435-A504-0D987FB5E847}"/>
              </a:ext>
            </a:extLst>
          </p:cNvPr>
          <p:cNvPicPr>
            <a:picLocks noRot="1" noChangeAspect="1"/>
          </p:cNvPicPr>
          <p:nvPr>
            <a:videoFile r:link="rId1"/>
          </p:nvPr>
        </p:nvPicPr>
        <p:blipFill>
          <a:blip r:embed="rId5"/>
          <a:stretch>
            <a:fillRect/>
          </a:stretch>
        </p:blipFill>
        <p:spPr>
          <a:xfrm>
            <a:off x="-336" y="-8337"/>
            <a:ext cx="14657479" cy="8276037"/>
          </a:xfrm>
          <a:prstGeom prst="rect">
            <a:avLst/>
          </a:prstGeom>
        </p:spPr>
      </p:pic>
    </p:spTree>
    <p:extLst>
      <p:ext uri="{BB962C8B-B14F-4D97-AF65-F5344CB8AC3E}">
        <p14:creationId xmlns:p14="http://schemas.microsoft.com/office/powerpoint/2010/main" val="190532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a:off x="3936944" y="1064142"/>
            <a:ext cx="6954800" cy="6255124"/>
          </a:xfrm>
          <a:prstGeom prst="parallelogram">
            <a:avLst>
              <a:gd name="adj" fmla="val 4846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prstClr val="white"/>
              </a:solidFill>
              <a:latin typeface="Calibri"/>
            </a:endParaRPr>
          </a:p>
        </p:txBody>
      </p:sp>
      <p:sp>
        <p:nvSpPr>
          <p:cNvPr id="7" name="TextBox 6">
            <a:extLst>
              <a:ext uri="{FF2B5EF4-FFF2-40B4-BE49-F238E27FC236}">
                <a16:creationId xmlns:a16="http://schemas.microsoft.com/office/drawing/2014/main" id="{19BDA3E7-0499-FD4F-BAEF-65CF034BD5D2}"/>
              </a:ext>
            </a:extLst>
          </p:cNvPr>
          <p:cNvSpPr txBox="1"/>
          <p:nvPr/>
        </p:nvSpPr>
        <p:spPr>
          <a:xfrm>
            <a:off x="1372031" y="1353290"/>
            <a:ext cx="6722102" cy="892552"/>
          </a:xfrm>
          <a:prstGeom prst="rect">
            <a:avLst/>
          </a:prstGeom>
          <a:noFill/>
        </p:spPr>
        <p:txBody>
          <a:bodyPr wrap="square" rtlCol="0" anchor="t">
            <a:spAutoFit/>
          </a:bodyPr>
          <a:lstStyle/>
          <a:p>
            <a:endParaRPr lang="en-US">
              <a:cs typeface="Calibri"/>
            </a:endParaRPr>
          </a:p>
          <a:p>
            <a:endParaRPr lang="en-US"/>
          </a:p>
        </p:txBody>
      </p:sp>
      <p:pic>
        <p:nvPicPr>
          <p:cNvPr id="5" name="Picture 4" descr="A picture containing object&#10;&#10;Description generated with high confidence">
            <a:extLst>
              <a:ext uri="{FF2B5EF4-FFF2-40B4-BE49-F238E27FC236}">
                <a16:creationId xmlns:a16="http://schemas.microsoft.com/office/drawing/2014/main" id="{1AAD8752-5B57-42F6-8033-B71D48A89D5F}"/>
              </a:ext>
            </a:extLst>
          </p:cNvPr>
          <p:cNvPicPr>
            <a:picLocks noChangeAspect="1"/>
          </p:cNvPicPr>
          <p:nvPr/>
        </p:nvPicPr>
        <p:blipFill>
          <a:blip r:embed="rId5"/>
          <a:stretch>
            <a:fillRect/>
          </a:stretch>
        </p:blipFill>
        <p:spPr>
          <a:xfrm>
            <a:off x="13547445" y="102977"/>
            <a:ext cx="864344" cy="864344"/>
          </a:xfrm>
          <a:prstGeom prst="rect">
            <a:avLst/>
          </a:prstGeom>
        </p:spPr>
      </p:pic>
      <p:pic>
        <p:nvPicPr>
          <p:cNvPr id="3" name="Online Media 2" descr="My Movie.mp4">
            <a:hlinkClick r:id="" action="ppaction://media"/>
            <a:extLst>
              <a:ext uri="{FF2B5EF4-FFF2-40B4-BE49-F238E27FC236}">
                <a16:creationId xmlns:a16="http://schemas.microsoft.com/office/drawing/2014/main" id="{E2E48BC0-987B-6B4D-9519-C9626002264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4630400" cy="8229600"/>
          </a:xfrm>
          <a:prstGeom prst="rect">
            <a:avLst/>
          </a:prstGeom>
        </p:spPr>
      </p:pic>
    </p:spTree>
    <p:extLst>
      <p:ext uri="{BB962C8B-B14F-4D97-AF65-F5344CB8AC3E}">
        <p14:creationId xmlns:p14="http://schemas.microsoft.com/office/powerpoint/2010/main" val="288210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Icons_Final-27.png">
            <a:extLst>
              <a:ext uri="{FF2B5EF4-FFF2-40B4-BE49-F238E27FC236}">
                <a16:creationId xmlns:a16="http://schemas.microsoft.com/office/drawing/2014/main" id="{348DAABC-B4C8-8B45-8333-3129DA3CD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086" y="1589192"/>
            <a:ext cx="2704965" cy="2704965"/>
          </a:xfrm>
          <a:prstGeom prst="rect">
            <a:avLst/>
          </a:prstGeom>
        </p:spPr>
      </p:pic>
      <p:pic>
        <p:nvPicPr>
          <p:cNvPr id="36" name="Picture 35" descr="Icons_Final-90.png">
            <a:extLst>
              <a:ext uri="{FF2B5EF4-FFF2-40B4-BE49-F238E27FC236}">
                <a16:creationId xmlns:a16="http://schemas.microsoft.com/office/drawing/2014/main" id="{E17681D1-6D60-9149-8616-CD90C2EDE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931" y="1543982"/>
            <a:ext cx="2750175" cy="2750175"/>
          </a:xfrm>
          <a:prstGeom prst="rect">
            <a:avLst/>
          </a:prstGeom>
        </p:spPr>
      </p:pic>
      <p:sp>
        <p:nvSpPr>
          <p:cNvPr id="2" name="Title 1"/>
          <p:cNvSpPr>
            <a:spLocks noGrp="1"/>
          </p:cNvSpPr>
          <p:nvPr>
            <p:ph type="title"/>
          </p:nvPr>
        </p:nvSpPr>
        <p:spPr>
          <a:xfrm>
            <a:off x="289297" y="207974"/>
            <a:ext cx="13167360" cy="859360"/>
          </a:xfrm>
        </p:spPr>
        <p:txBody>
          <a:bodyPr>
            <a:noAutofit/>
          </a:bodyPr>
          <a:lstStyle/>
          <a:p>
            <a:r>
              <a:rPr lang="en-US" sz="5400">
                <a:latin typeface="Impact"/>
                <a:cs typeface="Impact"/>
              </a:rPr>
              <a:t>IMPACT ON NIKE</a:t>
            </a:r>
          </a:p>
        </p:txBody>
      </p:sp>
      <p:sp>
        <p:nvSpPr>
          <p:cNvPr id="13" name="Shape 4390"/>
          <p:cNvSpPr/>
          <p:nvPr/>
        </p:nvSpPr>
        <p:spPr>
          <a:xfrm rot="5400000" flipH="1">
            <a:off x="2314839" y="4192756"/>
            <a:ext cx="5446971"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23" name="Right Triangle 22"/>
          <p:cNvSpPr/>
          <p:nvPr/>
        </p:nvSpPr>
        <p:spPr>
          <a:xfrm flipH="1">
            <a:off x="13729933" y="6136906"/>
            <a:ext cx="454286" cy="1077452"/>
          </a:xfrm>
          <a:prstGeom prst="rtTriangl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prstClr val="white"/>
              </a:solidFill>
              <a:latin typeface="Calibri"/>
            </a:endParaRPr>
          </a:p>
        </p:txBody>
      </p:sp>
      <p:sp>
        <p:nvSpPr>
          <p:cNvPr id="20" name="Shape 4390"/>
          <p:cNvSpPr/>
          <p:nvPr/>
        </p:nvSpPr>
        <p:spPr>
          <a:xfrm rot="5400000" flipH="1">
            <a:off x="6883740" y="4192757"/>
            <a:ext cx="5446971"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21" name="Title 3"/>
          <p:cNvSpPr txBox="1">
            <a:spLocks/>
          </p:cNvSpPr>
          <p:nvPr/>
        </p:nvSpPr>
        <p:spPr>
          <a:xfrm>
            <a:off x="5469367" y="4555259"/>
            <a:ext cx="4117538" cy="3714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ts val="3080"/>
              </a:lnSpc>
              <a:defRPr/>
            </a:pPr>
            <a:r>
              <a:rPr lang="en-US" b="1" kern="0" spc="-40">
                <a:latin typeface="Arial Narrow"/>
              </a:rPr>
              <a:t>Customer</a:t>
            </a:r>
            <a:endParaRPr lang="en-US"/>
          </a:p>
        </p:txBody>
      </p:sp>
      <p:sp>
        <p:nvSpPr>
          <p:cNvPr id="22" name="Shape 4390"/>
          <p:cNvSpPr/>
          <p:nvPr/>
        </p:nvSpPr>
        <p:spPr>
          <a:xfrm rot="10800000" flipH="1">
            <a:off x="5453121" y="4987636"/>
            <a:ext cx="3728420"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24" name="Rectangle 23"/>
          <p:cNvSpPr/>
          <p:nvPr/>
        </p:nvSpPr>
        <p:spPr>
          <a:xfrm>
            <a:off x="5415798" y="5152169"/>
            <a:ext cx="4158177" cy="1675993"/>
          </a:xfrm>
          <a:prstGeom prst="rect">
            <a:avLst/>
          </a:prstGeom>
          <a:noFill/>
          <a:ln w="9525" cap="flat" cmpd="sng" algn="ctr">
            <a:noFill/>
            <a:prstDash val="solid"/>
          </a:ln>
          <a:effectLst/>
        </p:spPr>
        <p:txBody>
          <a:bodyPr rtlCol="0" anchor="t"/>
          <a:lstStyle/>
          <a:p>
            <a:pPr marL="45720">
              <a:spcBef>
                <a:spcPts val="800"/>
              </a:spcBef>
            </a:pPr>
            <a:r>
              <a:rPr lang="en-US" sz="2200" kern="0">
                <a:solidFill>
                  <a:srgbClr val="000000"/>
                </a:solidFill>
                <a:latin typeface="Arial Narrow"/>
                <a:cs typeface="Arial Narrow"/>
              </a:rPr>
              <a:t>Streamlined, direct process between impression and purchase</a:t>
            </a:r>
          </a:p>
          <a:p>
            <a:pPr marL="45720">
              <a:spcBef>
                <a:spcPts val="800"/>
              </a:spcBef>
            </a:pPr>
            <a:endParaRPr lang="en-US" sz="2200" kern="0">
              <a:solidFill>
                <a:srgbClr val="000000"/>
              </a:solidFill>
              <a:latin typeface="Arial Narrow"/>
              <a:cs typeface="Arial Narrow"/>
            </a:endParaRPr>
          </a:p>
          <a:p>
            <a:pPr marL="45720">
              <a:spcBef>
                <a:spcPts val="800"/>
              </a:spcBef>
            </a:pPr>
            <a:r>
              <a:rPr lang="en-US" sz="2200" kern="0">
                <a:solidFill>
                  <a:srgbClr val="000000"/>
                </a:solidFill>
                <a:latin typeface="Arial Narrow"/>
                <a:cs typeface="Arial Narrow"/>
              </a:rPr>
              <a:t>Customer recognition of shoe models</a:t>
            </a:r>
          </a:p>
        </p:txBody>
      </p:sp>
      <p:sp>
        <p:nvSpPr>
          <p:cNvPr id="25" name="Title 3"/>
          <p:cNvSpPr txBox="1">
            <a:spLocks/>
          </p:cNvSpPr>
          <p:nvPr/>
        </p:nvSpPr>
        <p:spPr>
          <a:xfrm>
            <a:off x="10046361" y="4555259"/>
            <a:ext cx="4117538" cy="3714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ts val="3080"/>
              </a:lnSpc>
              <a:defRPr/>
            </a:pPr>
            <a:r>
              <a:rPr lang="en-US" b="1" kern="0" spc="-40">
                <a:latin typeface="Arial Narrow"/>
              </a:rPr>
              <a:t>Brand</a:t>
            </a:r>
            <a:endParaRPr lang="en-US"/>
          </a:p>
        </p:txBody>
      </p:sp>
      <p:sp>
        <p:nvSpPr>
          <p:cNvPr id="26" name="Shape 4390"/>
          <p:cNvSpPr/>
          <p:nvPr/>
        </p:nvSpPr>
        <p:spPr>
          <a:xfrm rot="10800000" flipH="1">
            <a:off x="10030115" y="4987636"/>
            <a:ext cx="3728420"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27" name="Rectangle 26"/>
          <p:cNvSpPr/>
          <p:nvPr/>
        </p:nvSpPr>
        <p:spPr>
          <a:xfrm>
            <a:off x="9992792" y="5152169"/>
            <a:ext cx="4158177" cy="2144493"/>
          </a:xfrm>
          <a:prstGeom prst="rect">
            <a:avLst/>
          </a:prstGeom>
          <a:noFill/>
          <a:ln w="9525" cap="flat" cmpd="sng" algn="ctr">
            <a:noFill/>
            <a:prstDash val="solid"/>
          </a:ln>
          <a:effectLst/>
        </p:spPr>
        <p:txBody>
          <a:bodyPr rtlCol="0" anchor="t"/>
          <a:lstStyle/>
          <a:p>
            <a:pPr marL="45720">
              <a:spcBef>
                <a:spcPts val="800"/>
              </a:spcBef>
            </a:pPr>
            <a:r>
              <a:rPr lang="en-US" sz="2200" kern="0">
                <a:solidFill>
                  <a:srgbClr val="000000"/>
                </a:solidFill>
                <a:latin typeface="Arial Narrow"/>
                <a:cs typeface="Arial Narrow"/>
              </a:rPr>
              <a:t>Brand Nike as a growing technology company</a:t>
            </a:r>
          </a:p>
          <a:p>
            <a:pPr marL="45720">
              <a:spcBef>
                <a:spcPts val="800"/>
              </a:spcBef>
            </a:pPr>
            <a:endParaRPr lang="en-US" sz="2200" kern="0">
              <a:solidFill>
                <a:srgbClr val="000000"/>
              </a:solidFill>
              <a:latin typeface="Arial Narrow"/>
              <a:cs typeface="Arial Narrow"/>
            </a:endParaRPr>
          </a:p>
          <a:p>
            <a:pPr marL="45720">
              <a:spcBef>
                <a:spcPts val="800"/>
              </a:spcBef>
            </a:pPr>
            <a:r>
              <a:rPr lang="en-US" sz="2200" kern="0">
                <a:solidFill>
                  <a:srgbClr val="000000"/>
                </a:solidFill>
                <a:latin typeface="Arial Narrow"/>
                <a:cs typeface="Arial Narrow"/>
              </a:rPr>
              <a:t>Increase product visibility, brand exposure</a:t>
            </a:r>
          </a:p>
        </p:txBody>
      </p:sp>
      <p:sp>
        <p:nvSpPr>
          <p:cNvPr id="33" name="Slide Number Placeholder 5"/>
          <p:cNvSpPr>
            <a:spLocks noGrp="1"/>
          </p:cNvSpPr>
          <p:nvPr>
            <p:ph type="sldNum" sz="quarter" idx="4"/>
          </p:nvPr>
        </p:nvSpPr>
        <p:spPr>
          <a:xfrm>
            <a:off x="13547445" y="7357629"/>
            <a:ext cx="672579" cy="438150"/>
          </a:xfrm>
          <a:prstGeom prst="rect">
            <a:avLst/>
          </a:prstGeom>
        </p:spPr>
        <p:txBody>
          <a:bodyPr/>
          <a:lstStyle/>
          <a:p>
            <a:r>
              <a:rPr lang="en-US"/>
              <a:t>7</a:t>
            </a:r>
          </a:p>
        </p:txBody>
      </p:sp>
      <p:pic>
        <p:nvPicPr>
          <p:cNvPr id="30" name="Picture 29" descr="Icons_Final-63.png">
            <a:extLst>
              <a:ext uri="{FF2B5EF4-FFF2-40B4-BE49-F238E27FC236}">
                <a16:creationId xmlns:a16="http://schemas.microsoft.com/office/drawing/2014/main" id="{4E7F5546-9E15-1A4C-A361-22865665B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1815" y="1589192"/>
            <a:ext cx="2705705" cy="2705705"/>
          </a:xfrm>
          <a:prstGeom prst="rect">
            <a:avLst/>
          </a:prstGeom>
        </p:spPr>
      </p:pic>
      <p:sp>
        <p:nvSpPr>
          <p:cNvPr id="34" name="TextBox 33"/>
          <p:cNvSpPr txBox="1"/>
          <p:nvPr/>
        </p:nvSpPr>
        <p:spPr>
          <a:xfrm>
            <a:off x="8758477" y="7459944"/>
            <a:ext cx="4528644" cy="317459"/>
          </a:xfrm>
          <a:prstGeom prst="rect">
            <a:avLst/>
          </a:prstGeom>
          <a:noFill/>
        </p:spPr>
        <p:txBody>
          <a:bodyPr wrap="square" lIns="91440" tIns="45720" rIns="91440" bIns="45720" rtlCol="0" anchor="t">
            <a:spAutoFit/>
          </a:bodyPr>
          <a:lstStyle/>
          <a:p>
            <a:pPr algn="r">
              <a:lnSpc>
                <a:spcPct val="80000"/>
              </a:lnSpc>
            </a:pPr>
            <a:r>
              <a:rPr lang="en-US" sz="1800">
                <a:solidFill>
                  <a:schemeClr val="bg1"/>
                </a:solidFill>
                <a:latin typeface="Arial Narrow"/>
              </a:rPr>
              <a:t>M</a:t>
            </a:r>
            <a:r>
              <a:rPr lang="en-US" sz="1800">
                <a:solidFill>
                  <a:srgbClr val="FF6000"/>
                </a:solidFill>
                <a:latin typeface="Arial Narrow"/>
              </a:rPr>
              <a:t>AR</a:t>
            </a:r>
            <a:r>
              <a:rPr lang="en-US" sz="1800">
                <a:solidFill>
                  <a:schemeClr val="bg1"/>
                </a:solidFill>
                <a:latin typeface="Arial Narrow"/>
              </a:rPr>
              <a:t>K</a:t>
            </a:r>
            <a:endParaRPr lang="en-US" sz="1800">
              <a:solidFill>
                <a:schemeClr val="bg1"/>
              </a:solidFill>
              <a:cs typeface="Calibri"/>
            </a:endParaRPr>
          </a:p>
        </p:txBody>
      </p:sp>
      <p:pic>
        <p:nvPicPr>
          <p:cNvPr id="35" name="Picture 34">
            <a:extLst>
              <a:ext uri="{FF2B5EF4-FFF2-40B4-BE49-F238E27FC236}">
                <a16:creationId xmlns:a16="http://schemas.microsoft.com/office/drawing/2014/main" id="{185EF090-7928-E54E-A4BD-92A6C9557D68}"/>
              </a:ext>
            </a:extLst>
          </p:cNvPr>
          <p:cNvPicPr>
            <a:picLocks noChangeAspect="1"/>
          </p:cNvPicPr>
          <p:nvPr/>
        </p:nvPicPr>
        <p:blipFill>
          <a:blip r:embed="rId6"/>
          <a:stretch>
            <a:fillRect/>
          </a:stretch>
        </p:blipFill>
        <p:spPr>
          <a:xfrm>
            <a:off x="13547445" y="102977"/>
            <a:ext cx="864344" cy="864344"/>
          </a:xfrm>
          <a:prstGeom prst="rect">
            <a:avLst/>
          </a:prstGeom>
        </p:spPr>
      </p:pic>
      <p:sp>
        <p:nvSpPr>
          <p:cNvPr id="28" name="Title 3">
            <a:extLst>
              <a:ext uri="{FF2B5EF4-FFF2-40B4-BE49-F238E27FC236}">
                <a16:creationId xmlns:a16="http://schemas.microsoft.com/office/drawing/2014/main" id="{A4722D8F-A0FC-194A-989D-40CCE10CD89F}"/>
              </a:ext>
            </a:extLst>
          </p:cNvPr>
          <p:cNvSpPr txBox="1">
            <a:spLocks/>
          </p:cNvSpPr>
          <p:nvPr/>
        </p:nvSpPr>
        <p:spPr>
          <a:xfrm>
            <a:off x="630725" y="4555259"/>
            <a:ext cx="4117538" cy="371417"/>
          </a:xfrm>
          <a:prstGeom prst="rect">
            <a:avLst/>
          </a:prstGeom>
        </p:spPr>
        <p:txBody>
          <a:bodyPr vert="horz" lIns="91440" tIns="45720" rIns="91440" bIns="45720" rtlCol="0" anchor="ctr">
            <a:noAutofit/>
          </a:bodyPr>
          <a:lstStyle>
            <a:lvl1pPr algn="l" defTabSz="914400" rtl="0" eaLnBrk="1" latinLnBrk="0" hangingPunct="1">
              <a:spcBef>
                <a:spcPct val="0"/>
              </a:spcBef>
              <a:buNone/>
              <a:defRPr sz="2600" kern="1200" cap="all" baseline="0">
                <a:solidFill>
                  <a:schemeClr val="tx1"/>
                </a:solidFill>
                <a:latin typeface="+mj-lt"/>
                <a:ea typeface="+mj-ea"/>
                <a:cs typeface="+mj-cs"/>
              </a:defRPr>
            </a:lvl1pPr>
          </a:lstStyle>
          <a:p>
            <a:pPr>
              <a:lnSpc>
                <a:spcPts val="3080"/>
              </a:lnSpc>
              <a:defRPr/>
            </a:pPr>
            <a:r>
              <a:rPr lang="en-US" b="1" kern="0" spc="-40">
                <a:latin typeface="Arial Narrow"/>
              </a:rPr>
              <a:t>NIKE Direct</a:t>
            </a:r>
            <a:endParaRPr lang="en-US"/>
          </a:p>
        </p:txBody>
      </p:sp>
      <p:sp>
        <p:nvSpPr>
          <p:cNvPr id="29" name="Shape 4390">
            <a:extLst>
              <a:ext uri="{FF2B5EF4-FFF2-40B4-BE49-F238E27FC236}">
                <a16:creationId xmlns:a16="http://schemas.microsoft.com/office/drawing/2014/main" id="{C7182C3E-F04D-EC49-B9A2-AE3CD7A1EA5A}"/>
              </a:ext>
            </a:extLst>
          </p:cNvPr>
          <p:cNvSpPr/>
          <p:nvPr/>
        </p:nvSpPr>
        <p:spPr>
          <a:xfrm rot="10800000" flipH="1">
            <a:off x="614479" y="4987636"/>
            <a:ext cx="3728420" cy="0"/>
          </a:xfrm>
          <a:prstGeom prst="line">
            <a:avLst/>
          </a:prstGeom>
          <a:ln w="12700" cmpd="sng">
            <a:solidFill>
              <a:srgbClr val="000000"/>
            </a:solidFill>
            <a:prstDash val="dash"/>
          </a:ln>
        </p:spPr>
        <p:txBody>
          <a:bodyPr lIns="45718" tIns="45718" rIns="45718" bIns="45718"/>
          <a:lstStyle/>
          <a:p>
            <a:endParaRPr>
              <a:ln>
                <a:solidFill>
                  <a:srgbClr val="000000"/>
                </a:solidFill>
                <a:prstDash val="dash"/>
              </a:ln>
              <a:solidFill>
                <a:prstClr val="black"/>
              </a:solidFill>
              <a:latin typeface="Calibri"/>
            </a:endParaRPr>
          </a:p>
        </p:txBody>
      </p:sp>
      <p:sp>
        <p:nvSpPr>
          <p:cNvPr id="31" name="Rectangle 30">
            <a:extLst>
              <a:ext uri="{FF2B5EF4-FFF2-40B4-BE49-F238E27FC236}">
                <a16:creationId xmlns:a16="http://schemas.microsoft.com/office/drawing/2014/main" id="{3686E0C9-D532-BC4D-AA07-40CA764EE5D3}"/>
              </a:ext>
            </a:extLst>
          </p:cNvPr>
          <p:cNvSpPr/>
          <p:nvPr/>
        </p:nvSpPr>
        <p:spPr>
          <a:xfrm>
            <a:off x="577156" y="5152169"/>
            <a:ext cx="4158177" cy="1675993"/>
          </a:xfrm>
          <a:prstGeom prst="rect">
            <a:avLst/>
          </a:prstGeom>
          <a:noFill/>
          <a:ln w="9525" cap="flat" cmpd="sng" algn="ctr">
            <a:noFill/>
            <a:prstDash val="solid"/>
          </a:ln>
          <a:effectLst/>
        </p:spPr>
        <p:txBody>
          <a:bodyPr rtlCol="0" anchor="t"/>
          <a:lstStyle/>
          <a:p>
            <a:pPr marL="45720">
              <a:spcBef>
                <a:spcPts val="800"/>
              </a:spcBef>
            </a:pPr>
            <a:r>
              <a:rPr lang="en-US" sz="2200" kern="0">
                <a:solidFill>
                  <a:srgbClr val="000000"/>
                </a:solidFill>
                <a:latin typeface="Arial Narrow"/>
                <a:cs typeface="Arial Narrow"/>
              </a:rPr>
              <a:t>Increase traffic to </a:t>
            </a:r>
            <a:r>
              <a:rPr lang="en-US" sz="2200" kern="0" err="1">
                <a:solidFill>
                  <a:srgbClr val="000000"/>
                </a:solidFill>
                <a:latin typeface="Arial Narrow"/>
                <a:cs typeface="Arial Narrow"/>
              </a:rPr>
              <a:t>Nike.com</a:t>
            </a:r>
            <a:r>
              <a:rPr lang="en-US" sz="2200" kern="0">
                <a:solidFill>
                  <a:srgbClr val="000000"/>
                </a:solidFill>
                <a:latin typeface="Arial Narrow"/>
                <a:cs typeface="Arial Narrow"/>
              </a:rPr>
              <a:t> at specific PDPs</a:t>
            </a:r>
          </a:p>
          <a:p>
            <a:pPr marL="45720">
              <a:spcBef>
                <a:spcPts val="800"/>
              </a:spcBef>
            </a:pPr>
            <a:endParaRPr lang="en-US" sz="2200" kern="0">
              <a:solidFill>
                <a:srgbClr val="000000"/>
              </a:solidFill>
              <a:latin typeface="Arial Narrow"/>
              <a:cs typeface="Arial Narrow"/>
            </a:endParaRPr>
          </a:p>
          <a:p>
            <a:pPr marL="45720">
              <a:spcBef>
                <a:spcPts val="800"/>
              </a:spcBef>
            </a:pPr>
            <a:r>
              <a:rPr lang="en-US" sz="2200" kern="0">
                <a:solidFill>
                  <a:srgbClr val="000000"/>
                </a:solidFill>
                <a:latin typeface="Arial Narrow"/>
                <a:cs typeface="Arial Narrow"/>
              </a:rPr>
              <a:t>Eliminate searches for Nike shoes on external sites</a:t>
            </a:r>
          </a:p>
        </p:txBody>
      </p:sp>
    </p:spTree>
    <p:extLst>
      <p:ext uri="{BB962C8B-B14F-4D97-AF65-F5344CB8AC3E}">
        <p14:creationId xmlns:p14="http://schemas.microsoft.com/office/powerpoint/2010/main" val="869330103"/>
      </p:ext>
    </p:extLst>
  </p:cSld>
  <p:clrMapOvr>
    <a:masterClrMapping/>
  </p:clrMapOvr>
</p:sld>
</file>

<file path=ppt/theme/theme1.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1_Office Theme</vt:lpstr>
      <vt:lpstr>PROBLEM</vt:lpstr>
      <vt:lpstr>PowerPoint Presentation</vt:lpstr>
      <vt:lpstr>FY19 FOOTWEAR REVENUE</vt:lpstr>
      <vt:lpstr>PDP JUNE 2019 AVERAGES</vt:lpstr>
      <vt:lpstr>IMPLEMENTATION</vt:lpstr>
      <vt:lpstr>LIVE DEMO</vt:lpstr>
      <vt:lpstr>PowerPoint Presentation</vt:lpstr>
      <vt:lpstr>PowerPoint Presentation</vt:lpstr>
      <vt:lpstr>IMPACT ON NIKE</vt:lpstr>
      <vt:lpstr>ROLLOUT STRATEGY</vt:lpstr>
      <vt:lpstr>TIMELINE</vt:lpstr>
      <vt:lpstr>PROJECTED GROWTH</vt:lpstr>
      <vt:lpstr>PowerPoint Presentation</vt:lpstr>
      <vt:lpstr>PowerPoint Presentation</vt:lpstr>
      <vt:lpstr>THE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Nike</dc:creator>
  <cp:revision>5</cp:revision>
  <dcterms:created xsi:type="dcterms:W3CDTF">2016-03-18T22:08:13Z</dcterms:created>
  <dcterms:modified xsi:type="dcterms:W3CDTF">2019-08-07T19:41:02Z</dcterms:modified>
</cp:coreProperties>
</file>